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Lst>
  <p:sldSz cy="5143500" cx="9144000"/>
  <p:notesSz cx="6858000" cy="9144000"/>
  <p:embeddedFontLst>
    <p:embeddedFont>
      <p:font typeface="Robot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font" Target="fonts/Roboto-regular.fntdata"/><Relationship Id="rId41" Type="http://schemas.openxmlformats.org/officeDocument/2006/relationships/slide" Target="slides/slide37.xml"/><Relationship Id="rId22" Type="http://schemas.openxmlformats.org/officeDocument/2006/relationships/slide" Target="slides/slide18.xml"/><Relationship Id="rId44" Type="http://schemas.openxmlformats.org/officeDocument/2006/relationships/font" Target="fonts/Roboto-italic.fntdata"/><Relationship Id="rId21" Type="http://schemas.openxmlformats.org/officeDocument/2006/relationships/slide" Target="slides/slide17.xml"/><Relationship Id="rId43" Type="http://schemas.openxmlformats.org/officeDocument/2006/relationships/font" Target="fonts/Roboto-bold.fntdata"/><Relationship Id="rId24" Type="http://schemas.openxmlformats.org/officeDocument/2006/relationships/slide" Target="slides/slide20.xml"/><Relationship Id="rId23" Type="http://schemas.openxmlformats.org/officeDocument/2006/relationships/slide" Target="slides/slide19.xml"/><Relationship Id="rId45"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gif>
</file>

<file path=ppt/media/image30.gif>
</file>

<file path=ppt/media/image31.jpg>
</file>

<file path=ppt/media/image32.jp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jpg>
</file>

<file path=ppt/media/image41.png>
</file>

<file path=ppt/media/image42.png>
</file>

<file path=ppt/media/image43.jpg>
</file>

<file path=ppt/media/image45.png>
</file>

<file path=ppt/media/image46.png>
</file>

<file path=ppt/media/image47.jpg>
</file>

<file path=ppt/media/image48.jpg>
</file>

<file path=ppt/media/image49.jp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eeksforgeeks.org/difference-between-lossy-compression-and-lossless-compression/"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reativemarket.com/blog/difference-between-jpg-png-bmp-tiff-images"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reativemarket.com/blog/difference-between-jpg-png-bmp-tiff-images"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b9e5b3527a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b9e5b3527a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Hep</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bad2e2ec0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bad2e2ec0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Hep</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bad2e2ec04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bad2e2ec04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Hep</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bad2e2ec04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bad2e2ec04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Hep</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b97d1981d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b97d1981d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b97d1981d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b97d1981d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b97d1981d0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b97d1981d0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b9e5b3527a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b9e5b3527a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b86cb97a3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b86cb97a3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Hep</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bad2e2ec04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bad2e2ec04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Hep</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677107a72a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677107a72a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a talking slide. Make sure to emphasize that images are matrices.  (Ben)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6770132d4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6770132d4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ba311075d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ba311075d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b9e5b3527a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b9e5b3527a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6770132d48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6770132d48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b9e5b3527a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b9e5b3527a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ba311075d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ba311075d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ba311075d9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ba311075d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b9e5b3527a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b9e5b3527a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babc1cac5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babc1cac5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b9e5b352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b9e5b352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b97d1981d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b97d1981d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https://www.geeksforgeeks.org/difference-between-lossy-compression-and-lossless-compression/</a:t>
            </a:r>
            <a:r>
              <a:rPr lang="en"/>
              <a:t>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babc1cac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babc1cac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677107a72a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677107a72a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677107a72a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677107a72a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babc1cac54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babc1cac54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babc1cac54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babc1cac54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babc1cac54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babc1cac5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bad3066a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bad3066a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2bad2e2ec0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2bad2e2ec0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6770132d4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6770132d4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Hepner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68b7a0f1b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68b7a0f1b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Hepner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68b7a0f1b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68b7a0f1b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Hepner</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b97d1981d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b97d1981d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https://creativemarket.com/blog/difference-between-jpg-png-bmp-tiff-images</a:t>
            </a:r>
            <a:endParaRPr/>
          </a:p>
          <a:p>
            <a:pPr indent="0" lvl="0" marL="0" rtl="0" algn="l">
              <a:spcBef>
                <a:spcPts val="0"/>
              </a:spcBef>
              <a:spcAft>
                <a:spcPts val="0"/>
              </a:spcAft>
              <a:buNone/>
            </a:pPr>
            <a:r>
              <a:t/>
            </a:r>
            <a:endParaRPr/>
          </a:p>
          <a:p>
            <a:pPr indent="0" lvl="0" marL="0" rtl="0" algn="l">
              <a:lnSpc>
                <a:spcPct val="160000"/>
              </a:lnSpc>
              <a:spcBef>
                <a:spcPts val="1400"/>
              </a:spcBef>
              <a:spcAft>
                <a:spcPts val="0"/>
              </a:spcAft>
              <a:buClr>
                <a:schemeClr val="dk1"/>
              </a:buClr>
              <a:buSzPts val="1100"/>
              <a:buFont typeface="Arial"/>
              <a:buNone/>
            </a:pPr>
            <a:r>
              <a:rPr b="1" lang="en" sz="1550">
                <a:solidFill>
                  <a:schemeClr val="dk1"/>
                </a:solidFill>
                <a:highlight>
                  <a:srgbClr val="FFFFFF"/>
                </a:highlight>
                <a:latin typeface="Roboto"/>
                <a:ea typeface="Roboto"/>
                <a:cs typeface="Roboto"/>
                <a:sym typeface="Roboto"/>
              </a:rPr>
              <a:t>1. JPEG (Joint Photographic Experts Group)</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Widely used for digital photography and web images.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Offers high compression ratios, which can significantly reduce file size at the cost of some quality loss due to its lossy compression.</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Photographs and realistic scenes with smooth variations in tone and color.</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Clr>
                <a:schemeClr val="dk1"/>
              </a:buClr>
              <a:buSzPts val="1100"/>
              <a:buFont typeface="Arial"/>
              <a:buNone/>
            </a:pPr>
            <a:r>
              <a:rPr b="1" lang="en" sz="1550">
                <a:solidFill>
                  <a:schemeClr val="dk1"/>
                </a:solidFill>
                <a:highlight>
                  <a:srgbClr val="FFFFFF"/>
                </a:highlight>
                <a:latin typeface="Roboto"/>
                <a:ea typeface="Roboto"/>
                <a:cs typeface="Roboto"/>
                <a:sym typeface="Roboto"/>
              </a:rPr>
              <a:t>2. PNG (Portable Network Graphics)</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Common for web images, especially when transparency is needed.</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Provides lossless compression, meaning it retains original image quality while reducing file size. Supports transparency (alpha channel).</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Images requiring high quality and transparency, like logos, graphics, and text.</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Clr>
                <a:schemeClr val="dk1"/>
              </a:buClr>
              <a:buSzPts val="1100"/>
              <a:buFont typeface="Arial"/>
              <a:buNone/>
            </a:pPr>
            <a:r>
              <a:rPr b="1" lang="en" sz="1550">
                <a:solidFill>
                  <a:schemeClr val="dk1"/>
                </a:solidFill>
                <a:highlight>
                  <a:srgbClr val="FFFFFF"/>
                </a:highlight>
                <a:latin typeface="Roboto"/>
                <a:ea typeface="Roboto"/>
                <a:cs typeface="Roboto"/>
                <a:sym typeface="Roboto"/>
              </a:rPr>
              <a:t>3. GIF (Graphics Interchange Format)</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Popular for web graphics, small animations, and low-resolution video clips.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Supports lossless compression, limited to a 256-color palette, and can contain multiple images for animations. Also supports transparency but not partial (alpha channel) transparency.</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Simple animations and graphics with limited colors.</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Clr>
                <a:schemeClr val="dk1"/>
              </a:buClr>
              <a:buSzPts val="1100"/>
              <a:buFont typeface="Arial"/>
              <a:buNone/>
            </a:pPr>
            <a:r>
              <a:rPr b="1" lang="en" sz="1550">
                <a:solidFill>
                  <a:schemeClr val="dk1"/>
                </a:solidFill>
                <a:highlight>
                  <a:srgbClr val="FFFFFF"/>
                </a:highlight>
                <a:latin typeface="Roboto"/>
                <a:ea typeface="Roboto"/>
                <a:cs typeface="Roboto"/>
                <a:sym typeface="Roboto"/>
              </a:rPr>
              <a:t>4. TIFF (Tagged Image File Format)</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Used in scanning, desktop publishing, and professional photography.</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Supports lossless compression and can store image data in a variety of color spaces and bit depths. Capable of storing multiple images and layers in a single file. Can include extensive metadata.</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High-quality image archiving and manipulation without loss of information.</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Clr>
                <a:schemeClr val="dk1"/>
              </a:buClr>
              <a:buSzPts val="1100"/>
              <a:buFont typeface="Arial"/>
              <a:buNone/>
            </a:pPr>
            <a:r>
              <a:rPr b="1" lang="en" sz="1550">
                <a:solidFill>
                  <a:schemeClr val="dk1"/>
                </a:solidFill>
                <a:highlight>
                  <a:srgbClr val="FFFFFF"/>
                </a:highlight>
                <a:latin typeface="Roboto"/>
                <a:ea typeface="Roboto"/>
                <a:cs typeface="Roboto"/>
                <a:sym typeface="Roboto"/>
              </a:rPr>
              <a:t>5. BMP (Bitmap Image File)</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Native to the Windows environment, used for storing bitmap digital images.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Uncompressed format that maintains high quality but results in large file sizes. Supports various color depths.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Applications where image quality is more important than file size and compatibility is needed with Windows applications.</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Clr>
                <a:schemeClr val="dk1"/>
              </a:buClr>
              <a:buSzPts val="1100"/>
              <a:buFont typeface="Arial"/>
              <a:buNone/>
            </a:pPr>
            <a:r>
              <a:rPr b="1" lang="en" sz="1550">
                <a:solidFill>
                  <a:schemeClr val="dk1"/>
                </a:solidFill>
                <a:highlight>
                  <a:srgbClr val="FFFFFF"/>
                </a:highlight>
                <a:latin typeface="Roboto"/>
                <a:ea typeface="Roboto"/>
                <a:cs typeface="Roboto"/>
                <a:sym typeface="Roboto"/>
              </a:rPr>
              <a:t>6. RAW</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Used in digital photography.</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Contains minimally processed data from the image sensor of a digital camera, scanner, or motion picture film scanner. Offers the highest possible quality, as it's uncompressed and contains more data, allowing for more flexibility in post-processing.</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Professional photography where post-processing is expected.</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Clr>
                <a:schemeClr val="dk1"/>
              </a:buClr>
              <a:buSzPts val="1100"/>
              <a:buFont typeface="Arial"/>
              <a:buNone/>
            </a:pPr>
            <a:r>
              <a:rPr b="1" lang="en" sz="1550">
                <a:solidFill>
                  <a:schemeClr val="dk1"/>
                </a:solidFill>
                <a:highlight>
                  <a:srgbClr val="FFFFFF"/>
                </a:highlight>
                <a:latin typeface="Roboto"/>
                <a:ea typeface="Roboto"/>
                <a:cs typeface="Roboto"/>
                <a:sym typeface="Roboto"/>
              </a:rPr>
              <a:t>7. WebP</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Developed by Google for web images.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Supports both lossy and lossless compression, providing high-quality images at smaller file sizes compared to JPEG and PNG. Also supports transparency and animation.</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Web applications requiring high-quality images with efficient compression.</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Clr>
                <a:schemeClr val="dk1"/>
              </a:buClr>
              <a:buSzPts val="1100"/>
              <a:buFont typeface="Arial"/>
              <a:buNone/>
            </a:pPr>
            <a:r>
              <a:rPr b="1" lang="en" sz="1550">
                <a:solidFill>
                  <a:schemeClr val="dk1"/>
                </a:solidFill>
                <a:highlight>
                  <a:srgbClr val="FFFFFF"/>
                </a:highlight>
                <a:latin typeface="Roboto"/>
                <a:ea typeface="Roboto"/>
                <a:cs typeface="Roboto"/>
                <a:sym typeface="Roboto"/>
              </a:rPr>
              <a:t>8. SVG (Scalable Vector Graphics)</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Used for vector graphics on the web.</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XML-based format for describing two-dimensional vector graphics, both static and dynamic. Scalable without loss of quality, making it ideal for logos, icons, and complex illustrations.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Web and print graphics that need to be scaled to different sizes without losing quality.</a:t>
            </a:r>
            <a:endParaRPr sz="1050">
              <a:solidFill>
                <a:schemeClr val="dk1"/>
              </a:solidFill>
              <a:highlight>
                <a:srgbClr val="FFFFFF"/>
              </a:highlight>
              <a:latin typeface="Roboto"/>
              <a:ea typeface="Roboto"/>
              <a:cs typeface="Roboto"/>
              <a:sym typeface="Roboto"/>
            </a:endParaRPr>
          </a:p>
          <a:p>
            <a:pPr indent="0" lvl="0" marL="0" rtl="0" algn="l">
              <a:lnSpc>
                <a:spcPct val="175000"/>
              </a:lnSpc>
              <a:spcBef>
                <a:spcPts val="1500"/>
              </a:spcBef>
              <a:spcAft>
                <a:spcPts val="0"/>
              </a:spcAft>
              <a:buClr>
                <a:schemeClr val="dk1"/>
              </a:buClr>
              <a:buSzPts val="1100"/>
              <a:buFont typeface="Arial"/>
              <a:buNone/>
            </a:pPr>
            <a:r>
              <a:rPr lang="en" sz="1050">
                <a:solidFill>
                  <a:schemeClr val="dk1"/>
                </a:solidFill>
                <a:highlight>
                  <a:srgbClr val="FFFFFF"/>
                </a:highlight>
                <a:latin typeface="Roboto"/>
                <a:ea typeface="Roboto"/>
                <a:cs typeface="Roboto"/>
                <a:sym typeface="Roboto"/>
              </a:rPr>
              <a:t>Each format has its niche, balancing factors such as file size, compatibility, image quality, and specific features like transparency and animation. The choice of format depends on the specific requirements of the image processing task, the intended use of the images, and the need for compression versus quality.</a:t>
            </a:r>
            <a:endParaRPr sz="105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b97d1981d0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b97d1981d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https://creativemarket.com/blog/difference-between-jpg-png-bmp-tiff-images</a:t>
            </a:r>
            <a:endParaRPr/>
          </a:p>
          <a:p>
            <a:pPr indent="0" lvl="0" marL="0" rtl="0" algn="l">
              <a:spcBef>
                <a:spcPts val="0"/>
              </a:spcBef>
              <a:spcAft>
                <a:spcPts val="0"/>
              </a:spcAft>
              <a:buNone/>
            </a:pPr>
            <a:r>
              <a:t/>
            </a:r>
            <a:endParaRPr/>
          </a:p>
          <a:p>
            <a:pPr indent="0" lvl="0" marL="0" rtl="0" algn="l">
              <a:lnSpc>
                <a:spcPct val="160000"/>
              </a:lnSpc>
              <a:spcBef>
                <a:spcPts val="1400"/>
              </a:spcBef>
              <a:spcAft>
                <a:spcPts val="0"/>
              </a:spcAft>
              <a:buNone/>
            </a:pPr>
            <a:r>
              <a:rPr b="1" lang="en" sz="1550">
                <a:solidFill>
                  <a:schemeClr val="dk1"/>
                </a:solidFill>
                <a:highlight>
                  <a:srgbClr val="FFFFFF"/>
                </a:highlight>
                <a:latin typeface="Roboto"/>
                <a:ea typeface="Roboto"/>
                <a:cs typeface="Roboto"/>
                <a:sym typeface="Roboto"/>
              </a:rPr>
              <a:t>1. JPEG (Joint Photographic Experts Group)</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Widely used for digital photography and web images.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Offers high compression ratios, which can significantly reduce file size at the cost of some quality loss due to its lossy compression.</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Photographs and realistic scenes with smooth variations in tone and color.</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None/>
            </a:pPr>
            <a:r>
              <a:rPr b="1" lang="en" sz="1550">
                <a:solidFill>
                  <a:schemeClr val="dk1"/>
                </a:solidFill>
                <a:highlight>
                  <a:srgbClr val="FFFFFF"/>
                </a:highlight>
                <a:latin typeface="Roboto"/>
                <a:ea typeface="Roboto"/>
                <a:cs typeface="Roboto"/>
                <a:sym typeface="Roboto"/>
              </a:rPr>
              <a:t>2. PNG (Portable Network Graphics)</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Common for web images, especially when transparency is needed.</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Provides lossless compression, meaning it retains original image quality while reducing file size. Supports transparency (alpha channel).</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Images requiring high quality and transparency, like logos, graphics, and text.</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None/>
            </a:pPr>
            <a:r>
              <a:rPr b="1" lang="en" sz="1550">
                <a:solidFill>
                  <a:schemeClr val="dk1"/>
                </a:solidFill>
                <a:highlight>
                  <a:srgbClr val="FFFFFF"/>
                </a:highlight>
                <a:latin typeface="Roboto"/>
                <a:ea typeface="Roboto"/>
                <a:cs typeface="Roboto"/>
                <a:sym typeface="Roboto"/>
              </a:rPr>
              <a:t>3. GIF (Graphics Interchange Format)</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Popular for web graphics, small animations, and low-resolution video clips.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Supports lossless compression, limited to a 256-color palette, and can contain multiple images for animations. Also supports transparency but not partial (alpha channel) transparency.</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Simple animations and graphics with limited colors.</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None/>
            </a:pPr>
            <a:r>
              <a:rPr b="1" lang="en" sz="1550">
                <a:solidFill>
                  <a:schemeClr val="dk1"/>
                </a:solidFill>
                <a:highlight>
                  <a:srgbClr val="FFFFFF"/>
                </a:highlight>
                <a:latin typeface="Roboto"/>
                <a:ea typeface="Roboto"/>
                <a:cs typeface="Roboto"/>
                <a:sym typeface="Roboto"/>
              </a:rPr>
              <a:t>4. TIFF (Tagged Image File Format)</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Used in scanning, desktop publishing, and professional photography.</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Supports lossless compression and can store image data in a variety of color spaces and bit depths. Capable of storing multiple images and layers in a single file. Can include extensive metadata.</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High-quality image archiving and manipulation without loss of information.</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None/>
            </a:pPr>
            <a:r>
              <a:rPr b="1" lang="en" sz="1550">
                <a:solidFill>
                  <a:schemeClr val="dk1"/>
                </a:solidFill>
                <a:highlight>
                  <a:srgbClr val="FFFFFF"/>
                </a:highlight>
                <a:latin typeface="Roboto"/>
                <a:ea typeface="Roboto"/>
                <a:cs typeface="Roboto"/>
                <a:sym typeface="Roboto"/>
              </a:rPr>
              <a:t>5. BMP (Bitmap Image File)</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Native to the Windows environment, used for storing bitmap digital images.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Uncompressed format that maintains high quality but results in large file sizes. Supports various color depths.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Applications where image quality is more important than file size and compatibility is needed with Windows applications.</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None/>
            </a:pPr>
            <a:r>
              <a:rPr b="1" lang="en" sz="1550">
                <a:solidFill>
                  <a:schemeClr val="dk1"/>
                </a:solidFill>
                <a:highlight>
                  <a:srgbClr val="FFFFFF"/>
                </a:highlight>
                <a:latin typeface="Roboto"/>
                <a:ea typeface="Roboto"/>
                <a:cs typeface="Roboto"/>
                <a:sym typeface="Roboto"/>
              </a:rPr>
              <a:t>6. RAW</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Used in digital photography.</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Contains minimally processed data from the image sensor of a digital camera, scanner, or motion picture film scanner. Offers the highest possible quality, as it's uncompressed and contains more data, allowing for more flexibility in post-processing.</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Professional photography where post-processing is expected.</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None/>
            </a:pPr>
            <a:r>
              <a:rPr b="1" lang="en" sz="1550">
                <a:solidFill>
                  <a:schemeClr val="dk1"/>
                </a:solidFill>
                <a:highlight>
                  <a:srgbClr val="FFFFFF"/>
                </a:highlight>
                <a:latin typeface="Roboto"/>
                <a:ea typeface="Roboto"/>
                <a:cs typeface="Roboto"/>
                <a:sym typeface="Roboto"/>
              </a:rPr>
              <a:t>7. WebP</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Developed by Google for web images.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Supports both lossy and lossless compression, providing high-quality images at smaller file sizes compared to JPEG and PNG. Also supports transparency and animation.</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Web applications requiring high-quality images with efficient compression.</a:t>
            </a:r>
            <a:endParaRPr sz="1050">
              <a:solidFill>
                <a:schemeClr val="dk1"/>
              </a:solidFill>
              <a:highlight>
                <a:srgbClr val="FFFFFF"/>
              </a:highlight>
              <a:latin typeface="Roboto"/>
              <a:ea typeface="Roboto"/>
              <a:cs typeface="Roboto"/>
              <a:sym typeface="Roboto"/>
            </a:endParaRPr>
          </a:p>
          <a:p>
            <a:pPr indent="0" lvl="0" marL="0" rtl="0" algn="l">
              <a:lnSpc>
                <a:spcPct val="160000"/>
              </a:lnSpc>
              <a:spcBef>
                <a:spcPts val="1500"/>
              </a:spcBef>
              <a:spcAft>
                <a:spcPts val="0"/>
              </a:spcAft>
              <a:buNone/>
            </a:pPr>
            <a:r>
              <a:rPr b="1" lang="en" sz="1550">
                <a:solidFill>
                  <a:schemeClr val="dk1"/>
                </a:solidFill>
                <a:highlight>
                  <a:srgbClr val="FFFFFF"/>
                </a:highlight>
                <a:latin typeface="Roboto"/>
                <a:ea typeface="Roboto"/>
                <a:cs typeface="Roboto"/>
                <a:sym typeface="Roboto"/>
              </a:rPr>
              <a:t>8. SVG (Scalable Vector Graphics)</a:t>
            </a:r>
            <a:endParaRPr b="1" sz="1550">
              <a:solidFill>
                <a:schemeClr val="dk1"/>
              </a:solidFill>
              <a:highlight>
                <a:srgbClr val="FFFFFF"/>
              </a:highlight>
              <a:latin typeface="Roboto"/>
              <a:ea typeface="Roboto"/>
              <a:cs typeface="Roboto"/>
              <a:sym typeface="Roboto"/>
            </a:endParaRPr>
          </a:p>
          <a:p>
            <a:pPr indent="-295275" lvl="0" marL="457200" rtl="0" algn="l">
              <a:lnSpc>
                <a:spcPct val="115000"/>
              </a:lnSpc>
              <a:spcBef>
                <a:spcPts val="40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Usage: Used for vector graphics on the web.</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Features: XML-based format for describing two-dimensional vector graphics, both static and dynamic. Scalable without loss of quality, making it ideal for logos, icons, and complex illustrations.</a:t>
            </a:r>
            <a:endParaRPr sz="1050">
              <a:solidFill>
                <a:schemeClr val="dk1"/>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Best for: Web and print graphics that need to be scaled to different sizes without losing quality.</a:t>
            </a:r>
            <a:endParaRPr sz="1050">
              <a:solidFill>
                <a:schemeClr val="dk1"/>
              </a:solidFill>
              <a:highlight>
                <a:srgbClr val="FFFFFF"/>
              </a:highlight>
              <a:latin typeface="Roboto"/>
              <a:ea typeface="Roboto"/>
              <a:cs typeface="Roboto"/>
              <a:sym typeface="Roboto"/>
            </a:endParaRPr>
          </a:p>
          <a:p>
            <a:pPr indent="0" lvl="0" marL="0" rtl="0" algn="l">
              <a:lnSpc>
                <a:spcPct val="175000"/>
              </a:lnSpc>
              <a:spcBef>
                <a:spcPts val="1500"/>
              </a:spcBef>
              <a:spcAft>
                <a:spcPts val="0"/>
              </a:spcAft>
              <a:buNone/>
            </a:pPr>
            <a:r>
              <a:rPr lang="en" sz="1050">
                <a:solidFill>
                  <a:schemeClr val="dk1"/>
                </a:solidFill>
                <a:highlight>
                  <a:srgbClr val="FFFFFF"/>
                </a:highlight>
                <a:latin typeface="Roboto"/>
                <a:ea typeface="Roboto"/>
                <a:cs typeface="Roboto"/>
                <a:sym typeface="Roboto"/>
              </a:rPr>
              <a:t>Each format has its niche, balancing factors such as file size, compatibility, image quality, and specific features like transparency and animation. The choice of format depends on the specific requirements of the image processing task, the intended use of the images, and the need for compression versus quality.</a:t>
            </a:r>
            <a:endParaRPr sz="105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b9edf9888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b9edf9888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38.png"/><Relationship Id="rId5"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4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5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hyperlink" Target="https://scikit-image.org/skimage-tutorials/lectures/00_images_are_arrays.html" TargetMode="External"/><Relationship Id="rId5"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hyperlink" Target="https://sandipanweb.wordpress.com/2018/02/25/graph-based-image-segmentation-in-python/" TargetMode="External"/><Relationship Id="rId5" Type="http://schemas.openxmlformats.org/officeDocument/2006/relationships/image" Target="../media/image35.png"/><Relationship Id="rId6" Type="http://schemas.openxmlformats.org/officeDocument/2006/relationships/image" Target="../media/image4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hyperlink" Target="https://medium.com/@tannerwyork/quadtrees-for-image-processing-302536c95c00" TargetMode="External"/><Relationship Id="rId5" Type="http://schemas.openxmlformats.org/officeDocument/2006/relationships/image" Target="../media/image3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hyperlink" Target="https://www.tutorialspoint.com/how-to-find-gaussian-pyramids-for-an-image-using-opencv-in-python" TargetMode="External"/><Relationship Id="rId5"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29.png"/><Relationship Id="rId5"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hyperlink" Target="https://www.youtube.com/watch?v=KiqkclCJsZs" TargetMode="External"/><Relationship Id="rId5" Type="http://schemas.openxmlformats.org/officeDocument/2006/relationships/image" Target="../media/image21.png"/><Relationship Id="rId6" Type="http://schemas.openxmlformats.org/officeDocument/2006/relationships/image" Target="../media/image2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5.png"/><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5.png"/><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5.png"/><Relationship Id="rId4" Type="http://schemas.openxmlformats.org/officeDocument/2006/relationships/image" Target="../media/image23.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5.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5.png"/><Relationship Id="rId4" Type="http://schemas.openxmlformats.org/officeDocument/2006/relationships/image" Target="../media/image19.gif"/><Relationship Id="rId5" Type="http://schemas.openxmlformats.org/officeDocument/2006/relationships/image" Target="../media/image30.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5.png"/><Relationship Id="rId4" Type="http://schemas.openxmlformats.org/officeDocument/2006/relationships/image" Target="../media/image31.jpg"/><Relationship Id="rId5" Type="http://schemas.openxmlformats.org/officeDocument/2006/relationships/image" Target="../media/image43.jpg"/><Relationship Id="rId6" Type="http://schemas.openxmlformats.org/officeDocument/2006/relationships/image" Target="../media/image3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5.png"/><Relationship Id="rId4" Type="http://schemas.openxmlformats.org/officeDocument/2006/relationships/image" Target="../media/image34.jpg"/><Relationship Id="rId5" Type="http://schemas.openxmlformats.org/officeDocument/2006/relationships/image" Target="../media/image43.jpg"/><Relationship Id="rId6" Type="http://schemas.openxmlformats.org/officeDocument/2006/relationships/image" Target="../media/image4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5.png"/><Relationship Id="rId4" Type="http://schemas.openxmlformats.org/officeDocument/2006/relationships/image" Target="../media/image32.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5.png"/><Relationship Id="rId4" Type="http://schemas.openxmlformats.org/officeDocument/2006/relationships/image" Target="../media/image40.jpg"/><Relationship Id="rId5" Type="http://schemas.openxmlformats.org/officeDocument/2006/relationships/image" Target="../media/image3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5.png"/><Relationship Id="rId4" Type="http://schemas.openxmlformats.org/officeDocument/2006/relationships/image" Target="../media/image49.jpg"/><Relationship Id="rId5" Type="http://schemas.openxmlformats.org/officeDocument/2006/relationships/image" Target="../media/image48.jpg"/><Relationship Id="rId6" Type="http://schemas.openxmlformats.org/officeDocument/2006/relationships/image" Target="../media/image47.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5.png"/><Relationship Id="rId4" Type="http://schemas.openxmlformats.org/officeDocument/2006/relationships/image" Target="../media/image4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5.png"/><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3.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0" cy="5143500"/>
          </a:xfrm>
          <a:prstGeom prst="rect">
            <a:avLst/>
          </a:prstGeom>
          <a:noFill/>
          <a:ln>
            <a:noFill/>
          </a:ln>
        </p:spPr>
      </p:pic>
      <p:sp>
        <p:nvSpPr>
          <p:cNvPr id="55" name="Google Shape;55;p13"/>
          <p:cNvSpPr txBox="1"/>
          <p:nvPr>
            <p:ph type="ctrTitle"/>
          </p:nvPr>
        </p:nvSpPr>
        <p:spPr>
          <a:xfrm>
            <a:off x="311708" y="51915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Calibri"/>
                <a:ea typeface="Calibri"/>
                <a:cs typeface="Calibri"/>
                <a:sym typeface="Calibri"/>
              </a:rPr>
              <a:t>Image Data Engineering</a:t>
            </a:r>
            <a:endParaRPr>
              <a:latin typeface="Calibri"/>
              <a:ea typeface="Calibri"/>
              <a:cs typeface="Calibri"/>
              <a:sym typeface="Calibri"/>
            </a:endParaRPr>
          </a:p>
        </p:txBody>
      </p:sp>
      <p:sp>
        <p:nvSpPr>
          <p:cNvPr id="56" name="Google Shape;56;p13"/>
          <p:cNvSpPr txBox="1"/>
          <p:nvPr>
            <p:ph idx="1" type="subTitle"/>
          </p:nvPr>
        </p:nvSpPr>
        <p:spPr>
          <a:xfrm>
            <a:off x="311700" y="3359650"/>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latin typeface="Calibri"/>
                <a:ea typeface="Calibri"/>
                <a:cs typeface="Calibri"/>
                <a:sym typeface="Calibri"/>
              </a:rPr>
              <a:t>Lt Ben Hepner, Lt Haley Traub, Lt Joshua Edmonds &amp; Captain Michael Alan Wegner</a:t>
            </a:r>
            <a:endParaRPr>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2"/>
          <p:cNvPicPr preferRelativeResize="0"/>
          <p:nvPr/>
        </p:nvPicPr>
        <p:blipFill>
          <a:blip r:embed="rId3">
            <a:alphaModFix/>
          </a:blip>
          <a:stretch>
            <a:fillRect/>
          </a:stretch>
        </p:blipFill>
        <p:spPr>
          <a:xfrm>
            <a:off x="0" y="0"/>
            <a:ext cx="9144000" cy="5143500"/>
          </a:xfrm>
          <a:prstGeom prst="rect">
            <a:avLst/>
          </a:prstGeom>
          <a:noFill/>
          <a:ln>
            <a:noFill/>
          </a:ln>
        </p:spPr>
      </p:pic>
      <p:sp>
        <p:nvSpPr>
          <p:cNvPr id="130" name="Google Shape;130;p22"/>
          <p:cNvSpPr txBox="1"/>
          <p:nvPr>
            <p:ph type="title"/>
          </p:nvPr>
        </p:nvSpPr>
        <p:spPr>
          <a:xfrm>
            <a:off x="86575" y="56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Types of Resolution</a:t>
            </a:r>
            <a:endParaRPr/>
          </a:p>
        </p:txBody>
      </p:sp>
      <p:pic>
        <p:nvPicPr>
          <p:cNvPr id="131" name="Google Shape;131;p22"/>
          <p:cNvPicPr preferRelativeResize="0"/>
          <p:nvPr/>
        </p:nvPicPr>
        <p:blipFill rotWithShape="1">
          <a:blip r:embed="rId4">
            <a:alphaModFix/>
          </a:blip>
          <a:srcRect b="0" l="0" r="33217" t="0"/>
          <a:stretch/>
        </p:blipFill>
        <p:spPr>
          <a:xfrm>
            <a:off x="5633350" y="1262913"/>
            <a:ext cx="3510650" cy="2004825"/>
          </a:xfrm>
          <a:prstGeom prst="rect">
            <a:avLst/>
          </a:prstGeom>
          <a:noFill/>
          <a:ln>
            <a:noFill/>
          </a:ln>
        </p:spPr>
      </p:pic>
      <p:pic>
        <p:nvPicPr>
          <p:cNvPr id="132" name="Google Shape;132;p22"/>
          <p:cNvPicPr preferRelativeResize="0"/>
          <p:nvPr/>
        </p:nvPicPr>
        <p:blipFill rotWithShape="1">
          <a:blip r:embed="rId5">
            <a:alphaModFix/>
          </a:blip>
          <a:srcRect b="3113" l="0" r="0" t="2243"/>
          <a:stretch/>
        </p:blipFill>
        <p:spPr>
          <a:xfrm>
            <a:off x="5633350" y="3239275"/>
            <a:ext cx="3510651" cy="1897485"/>
          </a:xfrm>
          <a:prstGeom prst="rect">
            <a:avLst/>
          </a:prstGeom>
          <a:noFill/>
          <a:ln>
            <a:noFill/>
          </a:ln>
        </p:spPr>
      </p:pic>
      <p:sp>
        <p:nvSpPr>
          <p:cNvPr id="133" name="Google Shape;133;p22"/>
          <p:cNvSpPr txBox="1"/>
          <p:nvPr/>
        </p:nvSpPr>
        <p:spPr>
          <a:xfrm>
            <a:off x="290275" y="1560275"/>
            <a:ext cx="5198100" cy="32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2"/>
                </a:solidFill>
              </a:rPr>
              <a:t>Spatial Resolution</a:t>
            </a:r>
            <a:endParaRPr sz="2000">
              <a:solidFill>
                <a:schemeClr val="dk2"/>
              </a:solidFill>
            </a:endParaRPr>
          </a:p>
          <a:p>
            <a:pPr indent="-355600" lvl="0" marL="457200" rtl="0" algn="l">
              <a:spcBef>
                <a:spcPts val="0"/>
              </a:spcBef>
              <a:spcAft>
                <a:spcPts val="0"/>
              </a:spcAft>
              <a:buClr>
                <a:schemeClr val="dk2"/>
              </a:buClr>
              <a:buSzPts val="2000"/>
              <a:buChar char="●"/>
            </a:pPr>
            <a:r>
              <a:rPr lang="en" sz="2000">
                <a:solidFill>
                  <a:schemeClr val="dk2"/>
                </a:solidFill>
              </a:rPr>
              <a:t>“How many pixels are in the image”</a:t>
            </a:r>
            <a:endParaRPr sz="2000">
              <a:solidFill>
                <a:schemeClr val="dk2"/>
              </a:solidFill>
            </a:endParaRPr>
          </a:p>
          <a:p>
            <a:pPr indent="0" lvl="0" marL="0" rtl="0" algn="l">
              <a:spcBef>
                <a:spcPts val="0"/>
              </a:spcBef>
              <a:spcAft>
                <a:spcPts val="0"/>
              </a:spcAft>
              <a:buNone/>
            </a:pPr>
            <a:r>
              <a:t/>
            </a:r>
            <a:endParaRPr sz="2000">
              <a:solidFill>
                <a:schemeClr val="dk2"/>
              </a:solidFill>
            </a:endParaRPr>
          </a:p>
          <a:p>
            <a:pPr indent="0" lvl="0" marL="0" rtl="0" algn="l">
              <a:spcBef>
                <a:spcPts val="0"/>
              </a:spcBef>
              <a:spcAft>
                <a:spcPts val="0"/>
              </a:spcAft>
              <a:buNone/>
            </a:pPr>
            <a:r>
              <a:rPr lang="en" sz="2000">
                <a:solidFill>
                  <a:schemeClr val="dk2"/>
                </a:solidFill>
              </a:rPr>
              <a:t>Radiometric</a:t>
            </a:r>
            <a:r>
              <a:rPr lang="en" sz="2000">
                <a:solidFill>
                  <a:schemeClr val="dk2"/>
                </a:solidFill>
              </a:rPr>
              <a:t> Resolution</a:t>
            </a:r>
            <a:endParaRPr sz="2000">
              <a:solidFill>
                <a:schemeClr val="dk2"/>
              </a:solidFill>
            </a:endParaRPr>
          </a:p>
          <a:p>
            <a:pPr indent="-355600" lvl="0" marL="457200" rtl="0" algn="l">
              <a:spcBef>
                <a:spcPts val="0"/>
              </a:spcBef>
              <a:spcAft>
                <a:spcPts val="0"/>
              </a:spcAft>
              <a:buClr>
                <a:schemeClr val="dk2"/>
              </a:buClr>
              <a:buSzPts val="2000"/>
              <a:buChar char="●"/>
            </a:pPr>
            <a:r>
              <a:rPr lang="en" sz="2000">
                <a:solidFill>
                  <a:schemeClr val="dk2"/>
                </a:solidFill>
              </a:rPr>
              <a:t>“How many bits of data, per color are allocated to each pixel”</a:t>
            </a:r>
            <a:endParaRPr sz="2000">
              <a:solidFill>
                <a:schemeClr val="dk2"/>
              </a:solidFill>
            </a:endParaRPr>
          </a:p>
          <a:p>
            <a:pPr indent="0" lvl="0" marL="0" rtl="0" algn="l">
              <a:spcBef>
                <a:spcPts val="0"/>
              </a:spcBef>
              <a:spcAft>
                <a:spcPts val="0"/>
              </a:spcAft>
              <a:buNone/>
            </a:pPr>
            <a:r>
              <a:t/>
            </a:r>
            <a:endParaRPr sz="2000">
              <a:solidFill>
                <a:schemeClr val="dk2"/>
              </a:solidFill>
            </a:endParaRPr>
          </a:p>
          <a:p>
            <a:pPr indent="0" lvl="0" marL="0" rtl="0" algn="l">
              <a:spcBef>
                <a:spcPts val="0"/>
              </a:spcBef>
              <a:spcAft>
                <a:spcPts val="0"/>
              </a:spcAft>
              <a:buNone/>
            </a:pPr>
            <a:r>
              <a:rPr lang="en" sz="2000">
                <a:solidFill>
                  <a:schemeClr val="dk2"/>
                </a:solidFill>
              </a:rPr>
              <a:t>Both can drastically increase the size of the data at an exponential rate. </a:t>
            </a:r>
            <a:endParaRPr sz="20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3"/>
          <p:cNvPicPr preferRelativeResize="0"/>
          <p:nvPr/>
        </p:nvPicPr>
        <p:blipFill>
          <a:blip r:embed="rId3">
            <a:alphaModFix/>
          </a:blip>
          <a:stretch>
            <a:fillRect/>
          </a:stretch>
        </p:blipFill>
        <p:spPr>
          <a:xfrm>
            <a:off x="0" y="0"/>
            <a:ext cx="9144000" cy="5143500"/>
          </a:xfrm>
          <a:prstGeom prst="rect">
            <a:avLst/>
          </a:prstGeom>
          <a:noFill/>
          <a:ln>
            <a:noFill/>
          </a:ln>
        </p:spPr>
      </p:pic>
      <p:sp>
        <p:nvSpPr>
          <p:cNvPr id="139" name="Google Shape;139;p23"/>
          <p:cNvSpPr txBox="1"/>
          <p:nvPr>
            <p:ph type="title"/>
          </p:nvPr>
        </p:nvSpPr>
        <p:spPr>
          <a:xfrm>
            <a:off x="311700" y="599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2004 NAIP Imagery: NM of USAF</a:t>
            </a:r>
            <a:endParaRPr/>
          </a:p>
        </p:txBody>
      </p:sp>
      <p:sp>
        <p:nvSpPr>
          <p:cNvPr id="140" name="Google Shape;140;p23"/>
          <p:cNvSpPr txBox="1"/>
          <p:nvPr>
            <p:ph idx="1" type="body"/>
          </p:nvPr>
        </p:nvSpPr>
        <p:spPr>
          <a:xfrm>
            <a:off x="311700" y="1488100"/>
            <a:ext cx="35658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Pixelated </a:t>
            </a:r>
            <a:endParaRPr/>
          </a:p>
          <a:p>
            <a:pPr indent="-317500" lvl="1" marL="914400" rtl="0" algn="l">
              <a:spcBef>
                <a:spcPts val="0"/>
              </a:spcBef>
              <a:spcAft>
                <a:spcPts val="0"/>
              </a:spcAft>
              <a:buSzPts val="1400"/>
              <a:buChar char="○"/>
            </a:pPr>
            <a:r>
              <a:rPr lang="en"/>
              <a:t>(Raster)</a:t>
            </a:r>
            <a:endParaRPr/>
          </a:p>
          <a:p>
            <a:pPr indent="-342900" lvl="0" marL="457200" rtl="0" algn="l">
              <a:spcBef>
                <a:spcPts val="0"/>
              </a:spcBef>
              <a:spcAft>
                <a:spcPts val="0"/>
              </a:spcAft>
              <a:buSzPts val="1800"/>
              <a:buChar char="●"/>
            </a:pPr>
            <a:r>
              <a:rPr lang="en"/>
              <a:t>3 hangers in museum </a:t>
            </a:r>
            <a:endParaRPr/>
          </a:p>
          <a:p>
            <a:pPr indent="-342900" lvl="0" marL="457200" rtl="0" algn="l">
              <a:spcBef>
                <a:spcPts val="0"/>
              </a:spcBef>
              <a:spcAft>
                <a:spcPts val="0"/>
              </a:spcAft>
              <a:buSzPts val="1800"/>
              <a:buChar char="●"/>
            </a:pPr>
            <a:r>
              <a:rPr lang="en"/>
              <a:t>Harder to make out details within the image </a:t>
            </a:r>
            <a:endParaRPr/>
          </a:p>
          <a:p>
            <a:pPr indent="-317500" lvl="1" marL="914400" rtl="0" algn="l">
              <a:spcBef>
                <a:spcPts val="0"/>
              </a:spcBef>
              <a:spcAft>
                <a:spcPts val="0"/>
              </a:spcAft>
              <a:buSzPts val="1400"/>
              <a:buChar char="○"/>
            </a:pPr>
            <a:r>
              <a:rPr lang="en"/>
              <a:t>(Lower spatial resolution)</a:t>
            </a:r>
            <a:endParaRPr/>
          </a:p>
          <a:p>
            <a:pPr indent="-342900" lvl="0" marL="457200" rtl="0" algn="l">
              <a:spcBef>
                <a:spcPts val="0"/>
              </a:spcBef>
              <a:spcAft>
                <a:spcPts val="0"/>
              </a:spcAft>
              <a:buSzPts val="1800"/>
              <a:buChar char="●"/>
            </a:pPr>
            <a:r>
              <a:rPr lang="en"/>
              <a:t>Can make out general shapes, but colors are fairly similar </a:t>
            </a:r>
            <a:endParaRPr/>
          </a:p>
          <a:p>
            <a:pPr indent="-317500" lvl="1" marL="914400" rtl="0" algn="l">
              <a:spcBef>
                <a:spcPts val="0"/>
              </a:spcBef>
              <a:spcAft>
                <a:spcPts val="0"/>
              </a:spcAft>
              <a:buSzPts val="1400"/>
              <a:buChar char="○"/>
            </a:pPr>
            <a:r>
              <a:rPr lang="en"/>
              <a:t>(Lower radiometric resolution)</a:t>
            </a:r>
            <a:endParaRPr/>
          </a:p>
        </p:txBody>
      </p:sp>
      <p:pic>
        <p:nvPicPr>
          <p:cNvPr id="141" name="Google Shape;141;p23"/>
          <p:cNvPicPr preferRelativeResize="0"/>
          <p:nvPr/>
        </p:nvPicPr>
        <p:blipFill>
          <a:blip r:embed="rId4">
            <a:alphaModFix/>
          </a:blip>
          <a:stretch>
            <a:fillRect/>
          </a:stretch>
        </p:blipFill>
        <p:spPr>
          <a:xfrm>
            <a:off x="3877357" y="1488100"/>
            <a:ext cx="4954942" cy="3416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47" name="Google Shape;147;p24"/>
          <p:cNvSpPr txBox="1"/>
          <p:nvPr>
            <p:ph type="title"/>
          </p:nvPr>
        </p:nvSpPr>
        <p:spPr>
          <a:xfrm>
            <a:off x="311700" y="6083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2023 NAIP Imagery: NM of USAF</a:t>
            </a:r>
            <a:endParaRPr/>
          </a:p>
        </p:txBody>
      </p:sp>
      <p:sp>
        <p:nvSpPr>
          <p:cNvPr id="148" name="Google Shape;148;p24"/>
          <p:cNvSpPr txBox="1"/>
          <p:nvPr>
            <p:ph idx="1" type="body"/>
          </p:nvPr>
        </p:nvSpPr>
        <p:spPr>
          <a:xfrm>
            <a:off x="311700" y="1460900"/>
            <a:ext cx="3590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Less pixelated </a:t>
            </a:r>
            <a:endParaRPr/>
          </a:p>
          <a:p>
            <a:pPr indent="-317500" lvl="1" marL="914400" rtl="0" algn="l">
              <a:spcBef>
                <a:spcPts val="0"/>
              </a:spcBef>
              <a:spcAft>
                <a:spcPts val="0"/>
              </a:spcAft>
              <a:buSzPts val="1400"/>
              <a:buChar char="○"/>
            </a:pPr>
            <a:r>
              <a:rPr lang="en"/>
              <a:t>(Still Raster)</a:t>
            </a:r>
            <a:endParaRPr/>
          </a:p>
          <a:p>
            <a:pPr indent="-342900" lvl="0" marL="457200" rtl="0" algn="l">
              <a:spcBef>
                <a:spcPts val="0"/>
              </a:spcBef>
              <a:spcAft>
                <a:spcPts val="0"/>
              </a:spcAft>
              <a:buSzPts val="1800"/>
              <a:buChar char="●"/>
            </a:pPr>
            <a:r>
              <a:rPr lang="en"/>
              <a:t>4 hangers in the museum</a:t>
            </a:r>
            <a:endParaRPr/>
          </a:p>
          <a:p>
            <a:pPr indent="-342900" lvl="0" marL="457200" rtl="0" algn="l">
              <a:spcBef>
                <a:spcPts val="0"/>
              </a:spcBef>
              <a:spcAft>
                <a:spcPts val="0"/>
              </a:spcAft>
              <a:buSzPts val="1800"/>
              <a:buChar char="●"/>
            </a:pPr>
            <a:r>
              <a:rPr lang="en"/>
              <a:t>Easier to make out details within the image</a:t>
            </a:r>
            <a:endParaRPr/>
          </a:p>
          <a:p>
            <a:pPr indent="-317500" lvl="1" marL="914400" rtl="0" algn="l">
              <a:spcBef>
                <a:spcPts val="0"/>
              </a:spcBef>
              <a:spcAft>
                <a:spcPts val="0"/>
              </a:spcAft>
              <a:buSzPts val="1400"/>
              <a:buChar char="○"/>
            </a:pPr>
            <a:r>
              <a:rPr lang="en"/>
              <a:t>(Higher spatial resolution)</a:t>
            </a:r>
            <a:endParaRPr/>
          </a:p>
          <a:p>
            <a:pPr indent="-342900" lvl="0" marL="457200" rtl="0" algn="l">
              <a:spcBef>
                <a:spcPts val="0"/>
              </a:spcBef>
              <a:spcAft>
                <a:spcPts val="0"/>
              </a:spcAft>
              <a:buSzPts val="1800"/>
              <a:buChar char="●"/>
            </a:pPr>
            <a:r>
              <a:rPr lang="en"/>
              <a:t>Easier to make out general shapes and colors</a:t>
            </a:r>
            <a:endParaRPr/>
          </a:p>
          <a:p>
            <a:pPr indent="-317500" lvl="1" marL="914400" rtl="0" algn="l">
              <a:spcBef>
                <a:spcPts val="0"/>
              </a:spcBef>
              <a:spcAft>
                <a:spcPts val="0"/>
              </a:spcAft>
              <a:buSzPts val="1400"/>
              <a:buChar char="○"/>
            </a:pPr>
            <a:r>
              <a:rPr lang="en"/>
              <a:t>(Higher radiometric resolution)</a:t>
            </a:r>
            <a:endParaRPr/>
          </a:p>
        </p:txBody>
      </p:sp>
      <p:pic>
        <p:nvPicPr>
          <p:cNvPr id="149" name="Google Shape;149;p24"/>
          <p:cNvPicPr preferRelativeResize="0"/>
          <p:nvPr/>
        </p:nvPicPr>
        <p:blipFill>
          <a:blip r:embed="rId4">
            <a:alphaModFix/>
          </a:blip>
          <a:stretch>
            <a:fillRect/>
          </a:stretch>
        </p:blipFill>
        <p:spPr>
          <a:xfrm>
            <a:off x="3902300" y="1460900"/>
            <a:ext cx="4930000" cy="34164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5"/>
          <p:cNvPicPr preferRelativeResize="0"/>
          <p:nvPr/>
        </p:nvPicPr>
        <p:blipFill>
          <a:blip r:embed="rId3">
            <a:alphaModFix/>
          </a:blip>
          <a:stretch>
            <a:fillRect/>
          </a:stretch>
        </p:blipFill>
        <p:spPr>
          <a:xfrm>
            <a:off x="0" y="0"/>
            <a:ext cx="9144000" cy="5143500"/>
          </a:xfrm>
          <a:prstGeom prst="rect">
            <a:avLst/>
          </a:prstGeom>
          <a:noFill/>
          <a:ln>
            <a:noFill/>
          </a:ln>
        </p:spPr>
      </p:pic>
      <p:sp>
        <p:nvSpPr>
          <p:cNvPr id="155" name="Google Shape;155;p25"/>
          <p:cNvSpPr txBox="1"/>
          <p:nvPr>
            <p:ph type="title"/>
          </p:nvPr>
        </p:nvSpPr>
        <p:spPr>
          <a:xfrm>
            <a:off x="311700" y="572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Raster vs. Vector</a:t>
            </a:r>
            <a:endParaRPr/>
          </a:p>
        </p:txBody>
      </p:sp>
      <p:sp>
        <p:nvSpPr>
          <p:cNvPr id="156" name="Google Shape;156;p25"/>
          <p:cNvSpPr txBox="1"/>
          <p:nvPr>
            <p:ph idx="1" type="body"/>
          </p:nvPr>
        </p:nvSpPr>
        <p:spPr>
          <a:xfrm>
            <a:off x="311700" y="14790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Raster is composed of pixels;</a:t>
            </a:r>
            <a:br>
              <a:rPr lang="en"/>
            </a:br>
            <a:r>
              <a:rPr lang="en"/>
              <a:t>Vector is composed of paths</a:t>
            </a:r>
            <a:endParaRPr/>
          </a:p>
          <a:p>
            <a:pPr indent="0" lvl="0" marL="0" rtl="0" algn="l">
              <a:spcBef>
                <a:spcPts val="1200"/>
              </a:spcBef>
              <a:spcAft>
                <a:spcPts val="0"/>
              </a:spcAft>
              <a:buNone/>
            </a:pPr>
            <a:r>
              <a:rPr lang="en"/>
              <a:t>Raster files are typically smaller;</a:t>
            </a:r>
            <a:br>
              <a:rPr lang="en"/>
            </a:br>
            <a:r>
              <a:rPr lang="en"/>
              <a:t>Vector files can be most costly, </a:t>
            </a:r>
            <a:br>
              <a:rPr lang="en"/>
            </a:br>
            <a:r>
              <a:rPr lang="en"/>
              <a:t>d</a:t>
            </a:r>
            <a:r>
              <a:rPr lang="en"/>
              <a:t>epending </a:t>
            </a:r>
            <a:r>
              <a:rPr lang="en"/>
              <a:t>o</a:t>
            </a:r>
            <a:r>
              <a:rPr lang="en"/>
              <a:t>n the complexity of the shape.</a:t>
            </a:r>
            <a:endParaRPr/>
          </a:p>
          <a:p>
            <a:pPr indent="0" lvl="0" marL="0" rtl="0" algn="l">
              <a:spcBef>
                <a:spcPts val="1200"/>
              </a:spcBef>
              <a:spcAft>
                <a:spcPts val="0"/>
              </a:spcAft>
              <a:buNone/>
            </a:pPr>
            <a:r>
              <a:rPr lang="en"/>
              <a:t>Raster gets </a:t>
            </a:r>
            <a:r>
              <a:rPr lang="en"/>
              <a:t>pixelated</a:t>
            </a:r>
            <a:r>
              <a:rPr lang="en"/>
              <a:t> when zoomed in upon; Vector is infinitely zoomable. </a:t>
            </a:r>
            <a:endParaRPr/>
          </a:p>
          <a:p>
            <a:pPr indent="0" lvl="0" marL="0" rtl="0" algn="l">
              <a:spcBef>
                <a:spcPts val="1200"/>
              </a:spcBef>
              <a:spcAft>
                <a:spcPts val="1200"/>
              </a:spcAft>
              <a:buNone/>
            </a:pPr>
            <a:r>
              <a:rPr lang="en"/>
              <a:t>Most satellite imagery is raster. </a:t>
            </a:r>
            <a:endParaRPr/>
          </a:p>
        </p:txBody>
      </p:sp>
      <p:pic>
        <p:nvPicPr>
          <p:cNvPr id="157" name="Google Shape;157;p25"/>
          <p:cNvPicPr preferRelativeResize="0"/>
          <p:nvPr/>
        </p:nvPicPr>
        <p:blipFill>
          <a:blip r:embed="rId4">
            <a:alphaModFix/>
          </a:blip>
          <a:stretch>
            <a:fillRect/>
          </a:stretch>
        </p:blipFill>
        <p:spPr>
          <a:xfrm>
            <a:off x="4705473" y="1479023"/>
            <a:ext cx="4126825" cy="1773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6"/>
          <p:cNvPicPr preferRelativeResize="0"/>
          <p:nvPr/>
        </p:nvPicPr>
        <p:blipFill>
          <a:blip r:embed="rId3">
            <a:alphaModFix/>
          </a:blip>
          <a:stretch>
            <a:fillRect/>
          </a:stretch>
        </p:blipFill>
        <p:spPr>
          <a:xfrm>
            <a:off x="0" y="0"/>
            <a:ext cx="9144000" cy="5143500"/>
          </a:xfrm>
          <a:prstGeom prst="rect">
            <a:avLst/>
          </a:prstGeom>
          <a:noFill/>
          <a:ln>
            <a:noFill/>
          </a:ln>
        </p:spPr>
      </p:pic>
      <p:sp>
        <p:nvSpPr>
          <p:cNvPr id="163" name="Google Shape;163;p26"/>
          <p:cNvSpPr txBox="1"/>
          <p:nvPr/>
        </p:nvSpPr>
        <p:spPr>
          <a:xfrm>
            <a:off x="0" y="1292875"/>
            <a:ext cx="7554900" cy="3646200"/>
          </a:xfrm>
          <a:prstGeom prst="rect">
            <a:avLst/>
          </a:prstGeom>
          <a:noFill/>
          <a:ln>
            <a:noFill/>
          </a:ln>
        </p:spPr>
        <p:txBody>
          <a:bodyPr anchorCtr="0" anchor="t" bIns="91425" lIns="91425" spcFirstLastPara="1" rIns="91425" wrap="square" tIns="91425">
            <a:normAutofit fontScale="85000" lnSpcReduction="20000"/>
          </a:bodyPr>
          <a:lstStyle/>
          <a:p>
            <a:pPr indent="-336550" lvl="0" marL="457200" rtl="0" algn="l">
              <a:lnSpc>
                <a:spcPct val="115000"/>
              </a:lnSpc>
              <a:spcBef>
                <a:spcPts val="0"/>
              </a:spcBef>
              <a:spcAft>
                <a:spcPts val="0"/>
              </a:spcAft>
              <a:buClr>
                <a:schemeClr val="dk2"/>
              </a:buClr>
              <a:buSzPct val="100000"/>
              <a:buChar char="●"/>
            </a:pPr>
            <a:r>
              <a:rPr lang="en" sz="2000">
                <a:solidFill>
                  <a:schemeClr val="dk2"/>
                </a:solidFill>
              </a:rPr>
              <a:t>2D Matrices	</a:t>
            </a:r>
            <a:endParaRPr sz="2000">
              <a:solidFill>
                <a:schemeClr val="dk2"/>
              </a:solidFill>
            </a:endParaRPr>
          </a:p>
          <a:p>
            <a:pPr indent="-336550" lvl="1" marL="914400" rtl="0" algn="l">
              <a:lnSpc>
                <a:spcPct val="115000"/>
              </a:lnSpc>
              <a:spcBef>
                <a:spcPts val="0"/>
              </a:spcBef>
              <a:spcAft>
                <a:spcPts val="0"/>
              </a:spcAft>
              <a:buClr>
                <a:schemeClr val="dk2"/>
              </a:buClr>
              <a:buSzPct val="100000"/>
              <a:buChar char="○"/>
            </a:pPr>
            <a:r>
              <a:rPr lang="en" sz="2000">
                <a:solidFill>
                  <a:schemeClr val="dk2"/>
                </a:solidFill>
              </a:rPr>
              <a:t>Grayscale </a:t>
            </a:r>
            <a:endParaRPr sz="2000">
              <a:solidFill>
                <a:schemeClr val="dk2"/>
              </a:solidFill>
            </a:endParaRPr>
          </a:p>
          <a:p>
            <a:pPr indent="-336550" lvl="1" marL="914400" rtl="0" algn="l">
              <a:lnSpc>
                <a:spcPct val="115000"/>
              </a:lnSpc>
              <a:spcBef>
                <a:spcPts val="0"/>
              </a:spcBef>
              <a:spcAft>
                <a:spcPts val="0"/>
              </a:spcAft>
              <a:buClr>
                <a:schemeClr val="dk2"/>
              </a:buClr>
              <a:buSzPct val="100000"/>
              <a:buChar char="○"/>
            </a:pPr>
            <a:r>
              <a:rPr lang="en" sz="2000">
                <a:solidFill>
                  <a:schemeClr val="dk2"/>
                </a:solidFill>
              </a:rPr>
              <a:t>Pixel’s intensity</a:t>
            </a:r>
            <a:endParaRPr sz="2000">
              <a:solidFill>
                <a:schemeClr val="dk2"/>
              </a:solidFill>
            </a:endParaRPr>
          </a:p>
          <a:p>
            <a:pPr indent="-336550" lvl="2" marL="1371600" rtl="0" algn="l">
              <a:lnSpc>
                <a:spcPct val="115000"/>
              </a:lnSpc>
              <a:spcBef>
                <a:spcPts val="0"/>
              </a:spcBef>
              <a:spcAft>
                <a:spcPts val="0"/>
              </a:spcAft>
              <a:buClr>
                <a:schemeClr val="dk2"/>
              </a:buClr>
              <a:buSzPct val="100000"/>
              <a:buChar char="■"/>
            </a:pPr>
            <a:r>
              <a:rPr lang="en" sz="2000">
                <a:solidFill>
                  <a:schemeClr val="dk2"/>
                </a:solidFill>
              </a:rPr>
              <a:t>8 bit scale from 0-255</a:t>
            </a:r>
            <a:endParaRPr sz="2000">
              <a:solidFill>
                <a:schemeClr val="dk2"/>
              </a:solidFill>
            </a:endParaRPr>
          </a:p>
          <a:p>
            <a:pPr indent="-336550" lvl="2" marL="1371600" rtl="0" algn="l">
              <a:lnSpc>
                <a:spcPct val="115000"/>
              </a:lnSpc>
              <a:spcBef>
                <a:spcPts val="0"/>
              </a:spcBef>
              <a:spcAft>
                <a:spcPts val="0"/>
              </a:spcAft>
              <a:buClr>
                <a:schemeClr val="dk2"/>
              </a:buClr>
              <a:buSzPct val="100000"/>
              <a:buChar char="■"/>
            </a:pPr>
            <a:r>
              <a:rPr lang="en" sz="2000">
                <a:solidFill>
                  <a:schemeClr val="dk2"/>
                </a:solidFill>
              </a:rPr>
              <a:t>Different bit depths exist</a:t>
            </a:r>
            <a:endParaRPr sz="2000">
              <a:solidFill>
                <a:schemeClr val="dk2"/>
              </a:solidFill>
            </a:endParaRPr>
          </a:p>
          <a:p>
            <a:pPr indent="-336550" lvl="0" marL="457200" rtl="0" algn="l">
              <a:lnSpc>
                <a:spcPct val="115000"/>
              </a:lnSpc>
              <a:spcBef>
                <a:spcPts val="0"/>
              </a:spcBef>
              <a:spcAft>
                <a:spcPts val="0"/>
              </a:spcAft>
              <a:buClr>
                <a:schemeClr val="dk2"/>
              </a:buClr>
              <a:buSzPct val="100000"/>
              <a:buChar char="●"/>
            </a:pPr>
            <a:r>
              <a:rPr lang="en" sz="2000">
                <a:solidFill>
                  <a:schemeClr val="dk2"/>
                </a:solidFill>
              </a:rPr>
              <a:t>3D Matrices</a:t>
            </a:r>
            <a:endParaRPr sz="2000">
              <a:solidFill>
                <a:schemeClr val="dk2"/>
              </a:solidFill>
            </a:endParaRPr>
          </a:p>
          <a:p>
            <a:pPr indent="-336550" lvl="1" marL="914400" rtl="0" algn="l">
              <a:lnSpc>
                <a:spcPct val="115000"/>
              </a:lnSpc>
              <a:spcBef>
                <a:spcPts val="0"/>
              </a:spcBef>
              <a:spcAft>
                <a:spcPts val="0"/>
              </a:spcAft>
              <a:buClr>
                <a:schemeClr val="dk2"/>
              </a:buClr>
              <a:buSzPct val="100000"/>
              <a:buChar char="○"/>
            </a:pPr>
            <a:r>
              <a:rPr lang="en" sz="2000">
                <a:solidFill>
                  <a:schemeClr val="dk2"/>
                </a:solidFill>
              </a:rPr>
              <a:t>Same as 2D</a:t>
            </a:r>
            <a:endParaRPr sz="2000">
              <a:solidFill>
                <a:schemeClr val="dk2"/>
              </a:solidFill>
            </a:endParaRPr>
          </a:p>
          <a:p>
            <a:pPr indent="-336550" lvl="1" marL="914400" rtl="0" algn="l">
              <a:lnSpc>
                <a:spcPct val="115000"/>
              </a:lnSpc>
              <a:spcBef>
                <a:spcPts val="0"/>
              </a:spcBef>
              <a:spcAft>
                <a:spcPts val="0"/>
              </a:spcAft>
              <a:buClr>
                <a:schemeClr val="dk2"/>
              </a:buClr>
              <a:buSzPct val="100000"/>
              <a:buChar char="○"/>
            </a:pPr>
            <a:r>
              <a:rPr lang="en" sz="2000">
                <a:solidFill>
                  <a:schemeClr val="dk2"/>
                </a:solidFill>
              </a:rPr>
              <a:t>3rd Dimension represents RGB </a:t>
            </a:r>
            <a:endParaRPr sz="2000">
              <a:solidFill>
                <a:schemeClr val="dk2"/>
              </a:solidFill>
            </a:endParaRPr>
          </a:p>
          <a:p>
            <a:pPr indent="-336550" lvl="1" marL="914400" rtl="0" algn="l">
              <a:lnSpc>
                <a:spcPct val="115000"/>
              </a:lnSpc>
              <a:spcBef>
                <a:spcPts val="0"/>
              </a:spcBef>
              <a:spcAft>
                <a:spcPts val="0"/>
              </a:spcAft>
              <a:buClr>
                <a:schemeClr val="dk2"/>
              </a:buClr>
              <a:buSzPct val="100000"/>
              <a:buChar char="○"/>
            </a:pPr>
            <a:r>
              <a:rPr lang="en" sz="2000">
                <a:solidFill>
                  <a:schemeClr val="dk2"/>
                </a:solidFill>
              </a:rPr>
              <a:t>Pixel intensity varies </a:t>
            </a:r>
            <a:endParaRPr sz="2000">
              <a:solidFill>
                <a:schemeClr val="dk2"/>
              </a:solidFill>
            </a:endParaRPr>
          </a:p>
          <a:p>
            <a:pPr indent="-336550" lvl="0" marL="457200" rtl="0" algn="l">
              <a:lnSpc>
                <a:spcPct val="115000"/>
              </a:lnSpc>
              <a:spcBef>
                <a:spcPts val="0"/>
              </a:spcBef>
              <a:spcAft>
                <a:spcPts val="0"/>
              </a:spcAft>
              <a:buClr>
                <a:schemeClr val="dk2"/>
              </a:buClr>
              <a:buSzPct val="100000"/>
              <a:buChar char="●"/>
            </a:pPr>
            <a:r>
              <a:rPr lang="en" sz="2000">
                <a:solidFill>
                  <a:schemeClr val="dk2"/>
                </a:solidFill>
              </a:rPr>
              <a:t>Uses </a:t>
            </a:r>
            <a:endParaRPr sz="2000">
              <a:solidFill>
                <a:schemeClr val="dk2"/>
              </a:solidFill>
            </a:endParaRPr>
          </a:p>
          <a:p>
            <a:pPr indent="-336550" lvl="1" marL="914400" rtl="0" algn="l">
              <a:lnSpc>
                <a:spcPct val="115000"/>
              </a:lnSpc>
              <a:spcBef>
                <a:spcPts val="0"/>
              </a:spcBef>
              <a:spcAft>
                <a:spcPts val="0"/>
              </a:spcAft>
              <a:buClr>
                <a:schemeClr val="dk2"/>
              </a:buClr>
              <a:buSzPct val="100000"/>
              <a:buChar char="○"/>
            </a:pPr>
            <a:r>
              <a:rPr lang="en" sz="2000">
                <a:solidFill>
                  <a:schemeClr val="dk2"/>
                </a:solidFill>
              </a:rPr>
              <a:t>Linear transformations (scaling, rotations, translations, sampling)</a:t>
            </a:r>
            <a:endParaRPr sz="2000">
              <a:solidFill>
                <a:schemeClr val="dk2"/>
              </a:solidFill>
            </a:endParaRPr>
          </a:p>
          <a:p>
            <a:pPr indent="-336550" lvl="1" marL="914400" rtl="0" algn="l">
              <a:lnSpc>
                <a:spcPct val="115000"/>
              </a:lnSpc>
              <a:spcBef>
                <a:spcPts val="0"/>
              </a:spcBef>
              <a:spcAft>
                <a:spcPts val="0"/>
              </a:spcAft>
              <a:buClr>
                <a:schemeClr val="dk2"/>
              </a:buClr>
              <a:buSzPct val="100000"/>
              <a:buChar char="○"/>
            </a:pPr>
            <a:r>
              <a:rPr lang="en" sz="2000">
                <a:solidFill>
                  <a:schemeClr val="dk2"/>
                </a:solidFill>
              </a:rPr>
              <a:t>Convolutions</a:t>
            </a:r>
            <a:endParaRPr sz="2000">
              <a:solidFill>
                <a:schemeClr val="dk2"/>
              </a:solidFill>
            </a:endParaRPr>
          </a:p>
          <a:p>
            <a:pPr indent="-336550" lvl="0" marL="457200" rtl="0" algn="l">
              <a:spcBef>
                <a:spcPts val="0"/>
              </a:spcBef>
              <a:spcAft>
                <a:spcPts val="0"/>
              </a:spcAft>
              <a:buClr>
                <a:schemeClr val="dk2"/>
              </a:buClr>
              <a:buSzPct val="181818"/>
              <a:buChar char="●"/>
            </a:pPr>
            <a:r>
              <a:rPr lang="en" sz="1100" u="sng">
                <a:solidFill>
                  <a:srgbClr val="2200CC"/>
                </a:solidFill>
                <a:hlinkClick r:id="rId4">
                  <a:extLst>
                    <a:ext uri="{A12FA001-AC4F-418D-AE19-62706E023703}">
                      <ahyp:hlinkClr val="tx"/>
                    </a:ext>
                  </a:extLst>
                </a:hlinkClick>
              </a:rPr>
              <a:t>https://scikit-image.org/skimage-tutorials/lectures/00_images_are_arrays.html</a:t>
            </a:r>
            <a:r>
              <a:rPr lang="en" sz="2000">
                <a:solidFill>
                  <a:schemeClr val="dk2"/>
                </a:solidFill>
              </a:rPr>
              <a:t> </a:t>
            </a:r>
            <a:endParaRPr sz="2000">
              <a:solidFill>
                <a:schemeClr val="dk2"/>
              </a:solidFill>
            </a:endParaRPr>
          </a:p>
        </p:txBody>
      </p:sp>
      <p:sp>
        <p:nvSpPr>
          <p:cNvPr id="164" name="Google Shape;164;p26"/>
          <p:cNvSpPr txBox="1"/>
          <p:nvPr>
            <p:ph type="title"/>
          </p:nvPr>
        </p:nvSpPr>
        <p:spPr>
          <a:xfrm>
            <a:off x="86575" y="56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Structures- Arrays &amp; Matrices</a:t>
            </a:r>
            <a:endParaRPr/>
          </a:p>
        </p:txBody>
      </p:sp>
      <p:pic>
        <p:nvPicPr>
          <p:cNvPr id="165" name="Google Shape;165;p26"/>
          <p:cNvPicPr preferRelativeResize="0"/>
          <p:nvPr/>
        </p:nvPicPr>
        <p:blipFill>
          <a:blip r:embed="rId5">
            <a:alphaModFix/>
          </a:blip>
          <a:stretch>
            <a:fillRect/>
          </a:stretch>
        </p:blipFill>
        <p:spPr>
          <a:xfrm>
            <a:off x="4346750" y="1397125"/>
            <a:ext cx="4658174" cy="2098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27"/>
          <p:cNvPicPr preferRelativeResize="0"/>
          <p:nvPr/>
        </p:nvPicPr>
        <p:blipFill>
          <a:blip r:embed="rId3">
            <a:alphaModFix/>
          </a:blip>
          <a:stretch>
            <a:fillRect/>
          </a:stretch>
        </p:blipFill>
        <p:spPr>
          <a:xfrm>
            <a:off x="0" y="0"/>
            <a:ext cx="9144000" cy="5143500"/>
          </a:xfrm>
          <a:prstGeom prst="rect">
            <a:avLst/>
          </a:prstGeom>
          <a:noFill/>
          <a:ln>
            <a:noFill/>
          </a:ln>
        </p:spPr>
      </p:pic>
      <p:sp>
        <p:nvSpPr>
          <p:cNvPr id="171" name="Google Shape;171;p27"/>
          <p:cNvSpPr txBox="1"/>
          <p:nvPr/>
        </p:nvSpPr>
        <p:spPr>
          <a:xfrm>
            <a:off x="0" y="1292875"/>
            <a:ext cx="5806800" cy="3646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p>
            <a:pPr indent="-355600" lvl="0" marL="457200" rtl="0" algn="l">
              <a:spcBef>
                <a:spcPts val="0"/>
              </a:spcBef>
              <a:spcAft>
                <a:spcPts val="0"/>
              </a:spcAft>
              <a:buClr>
                <a:schemeClr val="dk2"/>
              </a:buClr>
              <a:buSzPts val="2000"/>
              <a:buChar char="●"/>
            </a:pPr>
            <a:r>
              <a:rPr lang="en" sz="2000">
                <a:solidFill>
                  <a:schemeClr val="dk2"/>
                </a:solidFill>
              </a:rPr>
              <a:t>Vertex → each pixel</a:t>
            </a:r>
            <a:endParaRPr sz="2000">
              <a:solidFill>
                <a:schemeClr val="dk2"/>
              </a:solidFill>
            </a:endParaRPr>
          </a:p>
          <a:p>
            <a:pPr indent="-355600" lvl="0" marL="457200" rtl="0" algn="l">
              <a:spcBef>
                <a:spcPts val="0"/>
              </a:spcBef>
              <a:spcAft>
                <a:spcPts val="0"/>
              </a:spcAft>
              <a:buClr>
                <a:schemeClr val="dk2"/>
              </a:buClr>
              <a:buSzPts val="2000"/>
              <a:buChar char="●"/>
            </a:pPr>
            <a:r>
              <a:rPr lang="en" sz="2000">
                <a:solidFill>
                  <a:schemeClr val="dk2"/>
                </a:solidFill>
              </a:rPr>
              <a:t>Edge → certain criteria</a:t>
            </a:r>
            <a:endParaRPr sz="2000">
              <a:solidFill>
                <a:schemeClr val="dk2"/>
              </a:solidFill>
            </a:endParaRPr>
          </a:p>
          <a:p>
            <a:pPr indent="-355600" lvl="1" marL="914400" rtl="0" algn="l">
              <a:spcBef>
                <a:spcPts val="0"/>
              </a:spcBef>
              <a:spcAft>
                <a:spcPts val="0"/>
              </a:spcAft>
              <a:buClr>
                <a:schemeClr val="dk2"/>
              </a:buClr>
              <a:buSzPts val="2000"/>
              <a:buChar char="○"/>
            </a:pPr>
            <a:r>
              <a:rPr lang="en" sz="2000">
                <a:solidFill>
                  <a:schemeClr val="dk2"/>
                </a:solidFill>
              </a:rPr>
              <a:t>Proximity</a:t>
            </a:r>
            <a:endParaRPr sz="2000">
              <a:solidFill>
                <a:schemeClr val="dk2"/>
              </a:solidFill>
            </a:endParaRPr>
          </a:p>
          <a:p>
            <a:pPr indent="-355600" lvl="1" marL="914400" rtl="0" algn="l">
              <a:spcBef>
                <a:spcPts val="0"/>
              </a:spcBef>
              <a:spcAft>
                <a:spcPts val="0"/>
              </a:spcAft>
              <a:buClr>
                <a:schemeClr val="dk2"/>
              </a:buClr>
              <a:buSzPts val="2000"/>
              <a:buChar char="○"/>
            </a:pPr>
            <a:r>
              <a:rPr lang="en" sz="2000">
                <a:solidFill>
                  <a:schemeClr val="dk2"/>
                </a:solidFill>
              </a:rPr>
              <a:t>Color similarity</a:t>
            </a:r>
            <a:endParaRPr sz="2000">
              <a:solidFill>
                <a:schemeClr val="dk2"/>
              </a:solidFill>
            </a:endParaRPr>
          </a:p>
          <a:p>
            <a:pPr indent="-355600" lvl="1" marL="914400" rtl="0" algn="l">
              <a:spcBef>
                <a:spcPts val="0"/>
              </a:spcBef>
              <a:spcAft>
                <a:spcPts val="0"/>
              </a:spcAft>
              <a:buClr>
                <a:schemeClr val="dk2"/>
              </a:buClr>
              <a:buSzPts val="2000"/>
              <a:buChar char="○"/>
            </a:pPr>
            <a:r>
              <a:rPr lang="en" sz="2000">
                <a:solidFill>
                  <a:schemeClr val="dk2"/>
                </a:solidFill>
              </a:rPr>
              <a:t>Gradient similarity </a:t>
            </a:r>
            <a:endParaRPr sz="2000">
              <a:solidFill>
                <a:schemeClr val="dk2"/>
              </a:solidFill>
            </a:endParaRPr>
          </a:p>
          <a:p>
            <a:pPr indent="-355600" lvl="0" marL="457200" rtl="0" algn="l">
              <a:spcBef>
                <a:spcPts val="0"/>
              </a:spcBef>
              <a:spcAft>
                <a:spcPts val="0"/>
              </a:spcAft>
              <a:buClr>
                <a:schemeClr val="dk2"/>
              </a:buClr>
              <a:buSzPts val="2000"/>
              <a:buChar char="●"/>
            </a:pPr>
            <a:r>
              <a:rPr lang="en" sz="2000">
                <a:solidFill>
                  <a:schemeClr val="dk2"/>
                </a:solidFill>
              </a:rPr>
              <a:t>Weights → similarity/ dissimilarity with </a:t>
            </a:r>
            <a:r>
              <a:rPr lang="en" sz="2000">
                <a:solidFill>
                  <a:schemeClr val="dk2"/>
                </a:solidFill>
              </a:rPr>
              <a:t>neighbors</a:t>
            </a:r>
            <a:r>
              <a:rPr lang="en" sz="2000">
                <a:solidFill>
                  <a:schemeClr val="dk2"/>
                </a:solidFill>
              </a:rPr>
              <a:t> </a:t>
            </a:r>
            <a:endParaRPr sz="2000">
              <a:solidFill>
                <a:schemeClr val="dk2"/>
              </a:solidFill>
            </a:endParaRPr>
          </a:p>
          <a:p>
            <a:pPr indent="-355600" lvl="0" marL="457200" rtl="0" algn="l">
              <a:spcBef>
                <a:spcPts val="0"/>
              </a:spcBef>
              <a:spcAft>
                <a:spcPts val="0"/>
              </a:spcAft>
              <a:buClr>
                <a:schemeClr val="dk2"/>
              </a:buClr>
              <a:buSzPts val="2000"/>
              <a:buChar char="●"/>
            </a:pPr>
            <a:r>
              <a:rPr lang="en" sz="2000">
                <a:solidFill>
                  <a:schemeClr val="dk2"/>
                </a:solidFill>
              </a:rPr>
              <a:t>Good for image </a:t>
            </a:r>
            <a:r>
              <a:rPr lang="en" sz="2000">
                <a:solidFill>
                  <a:schemeClr val="dk2"/>
                </a:solidFill>
              </a:rPr>
              <a:t>segmentation</a:t>
            </a:r>
            <a:r>
              <a:rPr lang="en" sz="2000">
                <a:solidFill>
                  <a:schemeClr val="dk2"/>
                </a:solidFill>
              </a:rPr>
              <a:t>, edge detection, etc (</a:t>
            </a:r>
            <a:r>
              <a:rPr lang="en" sz="2000">
                <a:solidFill>
                  <a:schemeClr val="dk2"/>
                </a:solidFill>
              </a:rPr>
              <a:t>pre transformation</a:t>
            </a:r>
            <a:r>
              <a:rPr lang="en" sz="2000">
                <a:solidFill>
                  <a:schemeClr val="dk2"/>
                </a:solidFill>
              </a:rPr>
              <a:t>)</a:t>
            </a:r>
            <a:endParaRPr sz="2000">
              <a:solidFill>
                <a:schemeClr val="dk2"/>
              </a:solidFill>
            </a:endParaRPr>
          </a:p>
          <a:p>
            <a:pPr indent="-330200" lvl="0" marL="457200" rtl="0" algn="l">
              <a:spcBef>
                <a:spcPts val="0"/>
              </a:spcBef>
              <a:spcAft>
                <a:spcPts val="0"/>
              </a:spcAft>
              <a:buClr>
                <a:schemeClr val="dk2"/>
              </a:buClr>
              <a:buSzPts val="1600"/>
              <a:buChar char="●"/>
            </a:pPr>
            <a:r>
              <a:rPr lang="en" sz="1600" u="sng">
                <a:solidFill>
                  <a:schemeClr val="dk2"/>
                </a:solidFill>
                <a:hlinkClick r:id="rId4">
                  <a:extLst>
                    <a:ext uri="{A12FA001-AC4F-418D-AE19-62706E023703}">
                      <ahyp:hlinkClr val="tx"/>
                    </a:ext>
                  </a:extLst>
                </a:hlinkClick>
              </a:rPr>
              <a:t>https://sandipanweb.wordpress.com/2018/02/25/graph-based-image-segmentation-in-python/</a:t>
            </a:r>
            <a:r>
              <a:rPr lang="en" sz="1600">
                <a:solidFill>
                  <a:schemeClr val="dk2"/>
                </a:solidFill>
              </a:rPr>
              <a:t> </a:t>
            </a:r>
            <a:endParaRPr sz="1600">
              <a:solidFill>
                <a:schemeClr val="dk2"/>
              </a:solidFill>
            </a:endParaRPr>
          </a:p>
        </p:txBody>
      </p:sp>
      <p:sp>
        <p:nvSpPr>
          <p:cNvPr id="172" name="Google Shape;172;p27"/>
          <p:cNvSpPr txBox="1"/>
          <p:nvPr>
            <p:ph type="title"/>
          </p:nvPr>
        </p:nvSpPr>
        <p:spPr>
          <a:xfrm>
            <a:off x="86575" y="56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Structures- Graphs</a:t>
            </a:r>
            <a:endParaRPr/>
          </a:p>
        </p:txBody>
      </p:sp>
      <p:pic>
        <p:nvPicPr>
          <p:cNvPr id="173" name="Google Shape;173;p27"/>
          <p:cNvPicPr preferRelativeResize="0"/>
          <p:nvPr/>
        </p:nvPicPr>
        <p:blipFill>
          <a:blip r:embed="rId5">
            <a:alphaModFix/>
          </a:blip>
          <a:stretch>
            <a:fillRect/>
          </a:stretch>
        </p:blipFill>
        <p:spPr>
          <a:xfrm>
            <a:off x="5806675" y="1382722"/>
            <a:ext cx="3061875" cy="1812950"/>
          </a:xfrm>
          <a:prstGeom prst="rect">
            <a:avLst/>
          </a:prstGeom>
          <a:noFill/>
          <a:ln>
            <a:noFill/>
          </a:ln>
        </p:spPr>
      </p:pic>
      <p:pic>
        <p:nvPicPr>
          <p:cNvPr id="174" name="Google Shape;174;p27"/>
          <p:cNvPicPr preferRelativeResize="0"/>
          <p:nvPr/>
        </p:nvPicPr>
        <p:blipFill>
          <a:blip r:embed="rId6">
            <a:alphaModFix/>
          </a:blip>
          <a:stretch>
            <a:fillRect/>
          </a:stretch>
        </p:blipFill>
        <p:spPr>
          <a:xfrm>
            <a:off x="5876362" y="3195675"/>
            <a:ext cx="2922499" cy="19144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28"/>
          <p:cNvPicPr preferRelativeResize="0"/>
          <p:nvPr/>
        </p:nvPicPr>
        <p:blipFill>
          <a:blip r:embed="rId3">
            <a:alphaModFix/>
          </a:blip>
          <a:stretch>
            <a:fillRect/>
          </a:stretch>
        </p:blipFill>
        <p:spPr>
          <a:xfrm>
            <a:off x="0" y="0"/>
            <a:ext cx="9144000" cy="5143500"/>
          </a:xfrm>
          <a:prstGeom prst="rect">
            <a:avLst/>
          </a:prstGeom>
          <a:noFill/>
          <a:ln>
            <a:noFill/>
          </a:ln>
        </p:spPr>
      </p:pic>
      <p:sp>
        <p:nvSpPr>
          <p:cNvPr id="180" name="Google Shape;180;p28"/>
          <p:cNvSpPr txBox="1"/>
          <p:nvPr/>
        </p:nvSpPr>
        <p:spPr>
          <a:xfrm>
            <a:off x="0" y="1292875"/>
            <a:ext cx="4432800" cy="3646200"/>
          </a:xfrm>
          <a:prstGeom prst="rect">
            <a:avLst/>
          </a:prstGeom>
          <a:noFill/>
          <a:ln>
            <a:noFill/>
          </a:ln>
        </p:spPr>
        <p:txBody>
          <a:bodyPr anchorCtr="0" anchor="t" bIns="91425" lIns="91425" spcFirstLastPara="1" rIns="91425" wrap="square" tIns="91425">
            <a:normAutofit fontScale="85000" lnSpcReduction="20000"/>
          </a:bodyPr>
          <a:lstStyle/>
          <a:p>
            <a:pPr indent="-336550" lvl="0" marL="457200" rtl="0" algn="l">
              <a:spcBef>
                <a:spcPts val="0"/>
              </a:spcBef>
              <a:spcAft>
                <a:spcPts val="0"/>
              </a:spcAft>
              <a:buClr>
                <a:schemeClr val="dk2"/>
              </a:buClr>
              <a:buSzPct val="100000"/>
              <a:buChar char="●"/>
            </a:pPr>
            <a:r>
              <a:rPr lang="en" sz="2000">
                <a:solidFill>
                  <a:schemeClr val="dk2"/>
                </a:solidFill>
              </a:rPr>
              <a:t>Organizes data </a:t>
            </a:r>
            <a:r>
              <a:rPr lang="en" sz="2000">
                <a:solidFill>
                  <a:schemeClr val="dk2"/>
                </a:solidFill>
              </a:rPr>
              <a:t>hierarchically</a:t>
            </a:r>
            <a:r>
              <a:rPr lang="en" sz="2000">
                <a:solidFill>
                  <a:schemeClr val="dk2"/>
                </a:solidFill>
              </a:rPr>
              <a:t> </a:t>
            </a:r>
            <a:endParaRPr sz="2000">
              <a:solidFill>
                <a:schemeClr val="dk2"/>
              </a:solidFill>
            </a:endParaRPr>
          </a:p>
          <a:p>
            <a:pPr indent="-336550" lvl="0" marL="457200" rtl="0" algn="l">
              <a:spcBef>
                <a:spcPts val="0"/>
              </a:spcBef>
              <a:spcAft>
                <a:spcPts val="0"/>
              </a:spcAft>
              <a:buClr>
                <a:schemeClr val="dk2"/>
              </a:buClr>
              <a:buSzPct val="100000"/>
              <a:buChar char="●"/>
            </a:pPr>
            <a:r>
              <a:rPr lang="en" sz="2000">
                <a:solidFill>
                  <a:schemeClr val="dk2"/>
                </a:solidFill>
              </a:rPr>
              <a:t>Enables efficient algorithms for image analysis, manipulation, compression</a:t>
            </a:r>
            <a:endParaRPr sz="2000">
              <a:solidFill>
                <a:schemeClr val="dk2"/>
              </a:solidFill>
            </a:endParaRPr>
          </a:p>
          <a:p>
            <a:pPr indent="-336550" lvl="0" marL="457200" rtl="0" algn="l">
              <a:spcBef>
                <a:spcPts val="0"/>
              </a:spcBef>
              <a:spcAft>
                <a:spcPts val="0"/>
              </a:spcAft>
              <a:buClr>
                <a:schemeClr val="dk2"/>
              </a:buClr>
              <a:buSzPct val="100000"/>
              <a:buChar char="●"/>
            </a:pPr>
            <a:r>
              <a:rPr lang="en" sz="2000">
                <a:solidFill>
                  <a:schemeClr val="dk2"/>
                </a:solidFill>
              </a:rPr>
              <a:t>Quadtree, octree, region quadtree, etc</a:t>
            </a:r>
            <a:endParaRPr sz="2000">
              <a:solidFill>
                <a:schemeClr val="dk2"/>
              </a:solidFill>
            </a:endParaRPr>
          </a:p>
          <a:p>
            <a:pPr indent="-336550" lvl="0" marL="457200" rtl="0" algn="l">
              <a:spcBef>
                <a:spcPts val="0"/>
              </a:spcBef>
              <a:spcAft>
                <a:spcPts val="0"/>
              </a:spcAft>
              <a:buClr>
                <a:schemeClr val="dk2"/>
              </a:buClr>
              <a:buSzPct val="100000"/>
              <a:buChar char="●"/>
            </a:pPr>
            <a:r>
              <a:rPr lang="en" sz="2000">
                <a:solidFill>
                  <a:schemeClr val="dk2"/>
                </a:solidFill>
              </a:rPr>
              <a:t>Quadtree</a:t>
            </a:r>
            <a:endParaRPr sz="2000">
              <a:solidFill>
                <a:schemeClr val="dk2"/>
              </a:solidFill>
            </a:endParaRPr>
          </a:p>
          <a:p>
            <a:pPr indent="-336550" lvl="1" marL="914400" rtl="0" algn="l">
              <a:spcBef>
                <a:spcPts val="0"/>
              </a:spcBef>
              <a:spcAft>
                <a:spcPts val="0"/>
              </a:spcAft>
              <a:buClr>
                <a:schemeClr val="dk2"/>
              </a:buClr>
              <a:buSzPct val="100000"/>
              <a:buChar char="○"/>
            </a:pPr>
            <a:r>
              <a:rPr lang="en" sz="2000">
                <a:solidFill>
                  <a:schemeClr val="dk2"/>
                </a:solidFill>
              </a:rPr>
              <a:t>Each node = 4 children</a:t>
            </a:r>
            <a:endParaRPr sz="2000">
              <a:solidFill>
                <a:schemeClr val="dk2"/>
              </a:solidFill>
            </a:endParaRPr>
          </a:p>
          <a:p>
            <a:pPr indent="-336550" lvl="1" marL="914400" rtl="0" algn="l">
              <a:spcBef>
                <a:spcPts val="0"/>
              </a:spcBef>
              <a:spcAft>
                <a:spcPts val="0"/>
              </a:spcAft>
              <a:buClr>
                <a:schemeClr val="dk2"/>
              </a:buClr>
              <a:buSzPct val="100000"/>
              <a:buChar char="○"/>
            </a:pPr>
            <a:r>
              <a:rPr lang="en" sz="2000">
                <a:solidFill>
                  <a:schemeClr val="dk2"/>
                </a:solidFill>
              </a:rPr>
              <a:t>Divide spaces into smaller subspaces</a:t>
            </a:r>
            <a:endParaRPr sz="2000">
              <a:solidFill>
                <a:schemeClr val="dk2"/>
              </a:solidFill>
            </a:endParaRPr>
          </a:p>
          <a:p>
            <a:pPr indent="-336550" lvl="1" marL="914400" rtl="0" algn="l">
              <a:spcBef>
                <a:spcPts val="0"/>
              </a:spcBef>
              <a:spcAft>
                <a:spcPts val="0"/>
              </a:spcAft>
              <a:buClr>
                <a:schemeClr val="dk2"/>
              </a:buClr>
              <a:buSzPct val="100000"/>
              <a:buChar char="○"/>
            </a:pPr>
            <a:r>
              <a:rPr lang="en" sz="2000">
                <a:solidFill>
                  <a:schemeClr val="dk2"/>
                </a:solidFill>
              </a:rPr>
              <a:t>Threshold for information (divide into 4 more subspaces once met)</a:t>
            </a:r>
            <a:endParaRPr sz="2000">
              <a:solidFill>
                <a:schemeClr val="dk2"/>
              </a:solidFill>
            </a:endParaRPr>
          </a:p>
          <a:p>
            <a:pPr indent="-336550" lvl="0" marL="457200" rtl="0" algn="l">
              <a:spcBef>
                <a:spcPts val="0"/>
              </a:spcBef>
              <a:spcAft>
                <a:spcPts val="0"/>
              </a:spcAft>
              <a:buClr>
                <a:schemeClr val="dk2"/>
              </a:buClr>
              <a:buSzPct val="100000"/>
              <a:buChar char="●"/>
            </a:pPr>
            <a:r>
              <a:rPr lang="en" sz="2000">
                <a:solidFill>
                  <a:schemeClr val="dk2"/>
                </a:solidFill>
              </a:rPr>
              <a:t>Image compression, segmentation, spatial indexing, etc</a:t>
            </a:r>
            <a:endParaRPr sz="2000">
              <a:solidFill>
                <a:schemeClr val="dk2"/>
              </a:solidFill>
            </a:endParaRPr>
          </a:p>
          <a:p>
            <a:pPr indent="-336550" lvl="0" marL="457200" rtl="0" algn="l">
              <a:spcBef>
                <a:spcPts val="0"/>
              </a:spcBef>
              <a:spcAft>
                <a:spcPts val="0"/>
              </a:spcAft>
              <a:buClr>
                <a:schemeClr val="dk2"/>
              </a:buClr>
              <a:buSzPct val="100000"/>
              <a:buChar char="●"/>
            </a:pPr>
            <a:r>
              <a:rPr lang="en" sz="2000" u="sng">
                <a:solidFill>
                  <a:schemeClr val="hlink"/>
                </a:solidFill>
                <a:hlinkClick r:id="rId4"/>
              </a:rPr>
              <a:t>https://medium.com/@tannerwyork/quadtrees-for-image-processing-302536c95c00</a:t>
            </a:r>
            <a:r>
              <a:rPr lang="en" sz="2000">
                <a:solidFill>
                  <a:schemeClr val="dk2"/>
                </a:solidFill>
              </a:rPr>
              <a:t> </a:t>
            </a:r>
            <a:endParaRPr sz="2000">
              <a:solidFill>
                <a:schemeClr val="dk2"/>
              </a:solidFill>
            </a:endParaRPr>
          </a:p>
        </p:txBody>
      </p:sp>
      <p:sp>
        <p:nvSpPr>
          <p:cNvPr id="181" name="Google Shape;181;p28"/>
          <p:cNvSpPr txBox="1"/>
          <p:nvPr>
            <p:ph type="title"/>
          </p:nvPr>
        </p:nvSpPr>
        <p:spPr>
          <a:xfrm>
            <a:off x="86575" y="56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Structures- Trees</a:t>
            </a:r>
            <a:endParaRPr/>
          </a:p>
        </p:txBody>
      </p:sp>
      <p:pic>
        <p:nvPicPr>
          <p:cNvPr id="182" name="Google Shape;182;p28"/>
          <p:cNvPicPr preferRelativeResize="0"/>
          <p:nvPr/>
        </p:nvPicPr>
        <p:blipFill>
          <a:blip r:embed="rId5">
            <a:alphaModFix/>
          </a:blip>
          <a:stretch>
            <a:fillRect/>
          </a:stretch>
        </p:blipFill>
        <p:spPr>
          <a:xfrm>
            <a:off x="4572000" y="1441175"/>
            <a:ext cx="4432801" cy="226114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29"/>
          <p:cNvPicPr preferRelativeResize="0"/>
          <p:nvPr/>
        </p:nvPicPr>
        <p:blipFill>
          <a:blip r:embed="rId3">
            <a:alphaModFix/>
          </a:blip>
          <a:stretch>
            <a:fillRect/>
          </a:stretch>
        </p:blipFill>
        <p:spPr>
          <a:xfrm>
            <a:off x="0" y="0"/>
            <a:ext cx="9144000" cy="5143500"/>
          </a:xfrm>
          <a:prstGeom prst="rect">
            <a:avLst/>
          </a:prstGeom>
          <a:noFill/>
          <a:ln>
            <a:noFill/>
          </a:ln>
        </p:spPr>
      </p:pic>
      <p:sp>
        <p:nvSpPr>
          <p:cNvPr id="188" name="Google Shape;188;p29"/>
          <p:cNvSpPr txBox="1"/>
          <p:nvPr/>
        </p:nvSpPr>
        <p:spPr>
          <a:xfrm>
            <a:off x="0" y="1292875"/>
            <a:ext cx="4993200" cy="3850500"/>
          </a:xfrm>
          <a:prstGeom prst="rect">
            <a:avLst/>
          </a:prstGeom>
          <a:noFill/>
          <a:ln>
            <a:noFill/>
          </a:ln>
        </p:spPr>
        <p:txBody>
          <a:bodyPr anchorCtr="0" anchor="t" bIns="91425" lIns="91425" spcFirstLastPara="1" rIns="91425" wrap="square" tIns="91425">
            <a:normAutofit fontScale="70000" lnSpcReduction="10000"/>
          </a:bodyPr>
          <a:lstStyle/>
          <a:p>
            <a:pPr indent="-317500" lvl="0" marL="457200" rtl="0" algn="l">
              <a:spcBef>
                <a:spcPts val="0"/>
              </a:spcBef>
              <a:spcAft>
                <a:spcPts val="0"/>
              </a:spcAft>
              <a:buClr>
                <a:schemeClr val="dk2"/>
              </a:buClr>
              <a:buSzPct val="100000"/>
              <a:buChar char="●"/>
            </a:pPr>
            <a:r>
              <a:rPr lang="en" sz="2000">
                <a:solidFill>
                  <a:schemeClr val="dk2"/>
                </a:solidFill>
              </a:rPr>
              <a:t>Used to represent data at different resolutions </a:t>
            </a:r>
            <a:endParaRPr sz="2000">
              <a:solidFill>
                <a:schemeClr val="dk2"/>
              </a:solidFill>
            </a:endParaRPr>
          </a:p>
          <a:p>
            <a:pPr indent="-317500" lvl="0" marL="457200" rtl="0" algn="l">
              <a:spcBef>
                <a:spcPts val="0"/>
              </a:spcBef>
              <a:spcAft>
                <a:spcPts val="0"/>
              </a:spcAft>
              <a:buClr>
                <a:schemeClr val="dk2"/>
              </a:buClr>
              <a:buSzPct val="100000"/>
              <a:buChar char="●"/>
            </a:pPr>
            <a:r>
              <a:rPr lang="en" sz="2000">
                <a:solidFill>
                  <a:schemeClr val="dk2"/>
                </a:solidFill>
              </a:rPr>
              <a:t>Each level has a lower </a:t>
            </a:r>
            <a:r>
              <a:rPr lang="en" sz="2000">
                <a:solidFill>
                  <a:schemeClr val="dk2"/>
                </a:solidFill>
              </a:rPr>
              <a:t>resolution</a:t>
            </a:r>
            <a:r>
              <a:rPr lang="en" sz="2000">
                <a:solidFill>
                  <a:schemeClr val="dk2"/>
                </a:solidFill>
              </a:rPr>
              <a:t> than the one prior</a:t>
            </a:r>
            <a:r>
              <a:rPr lang="en" sz="2000">
                <a:solidFill>
                  <a:schemeClr val="dk2"/>
                </a:solidFill>
              </a:rPr>
              <a:t> </a:t>
            </a:r>
            <a:endParaRPr sz="2000">
              <a:solidFill>
                <a:schemeClr val="dk2"/>
              </a:solidFill>
            </a:endParaRPr>
          </a:p>
          <a:p>
            <a:pPr indent="-317500" lvl="0" marL="457200" rtl="0" algn="l">
              <a:spcBef>
                <a:spcPts val="0"/>
              </a:spcBef>
              <a:spcAft>
                <a:spcPts val="0"/>
              </a:spcAft>
              <a:buClr>
                <a:schemeClr val="dk2"/>
              </a:buClr>
              <a:buSzPct val="100000"/>
              <a:buChar char="●"/>
            </a:pPr>
            <a:r>
              <a:rPr lang="en" sz="2000">
                <a:solidFill>
                  <a:schemeClr val="dk2"/>
                </a:solidFill>
              </a:rPr>
              <a:t>Two Types</a:t>
            </a:r>
            <a:endParaRPr sz="2000">
              <a:solidFill>
                <a:schemeClr val="dk2"/>
              </a:solidFill>
            </a:endParaRPr>
          </a:p>
          <a:p>
            <a:pPr indent="-317500" lvl="1" marL="914400" rtl="0" algn="l">
              <a:spcBef>
                <a:spcPts val="0"/>
              </a:spcBef>
              <a:spcAft>
                <a:spcPts val="0"/>
              </a:spcAft>
              <a:buClr>
                <a:schemeClr val="dk2"/>
              </a:buClr>
              <a:buSzPct val="100000"/>
              <a:buChar char="○"/>
            </a:pPr>
            <a:r>
              <a:rPr lang="en" sz="2000">
                <a:solidFill>
                  <a:schemeClr val="dk2"/>
                </a:solidFill>
              </a:rPr>
              <a:t>Gaussian </a:t>
            </a:r>
            <a:endParaRPr sz="2000">
              <a:solidFill>
                <a:schemeClr val="dk2"/>
              </a:solidFill>
            </a:endParaRPr>
          </a:p>
          <a:p>
            <a:pPr indent="-317500" lvl="2" marL="1371600" rtl="0" algn="l">
              <a:spcBef>
                <a:spcPts val="0"/>
              </a:spcBef>
              <a:spcAft>
                <a:spcPts val="0"/>
              </a:spcAft>
              <a:buClr>
                <a:schemeClr val="dk2"/>
              </a:buClr>
              <a:buSzPct val="100000"/>
              <a:buChar char="■"/>
            </a:pPr>
            <a:r>
              <a:rPr lang="en" sz="2000">
                <a:solidFill>
                  <a:schemeClr val="dk2"/>
                </a:solidFill>
              </a:rPr>
              <a:t>Downsampling </a:t>
            </a:r>
            <a:endParaRPr sz="2000">
              <a:solidFill>
                <a:schemeClr val="dk2"/>
              </a:solidFill>
            </a:endParaRPr>
          </a:p>
          <a:p>
            <a:pPr indent="-317500" lvl="2" marL="1371600" rtl="0" algn="l">
              <a:spcBef>
                <a:spcPts val="0"/>
              </a:spcBef>
              <a:spcAft>
                <a:spcPts val="0"/>
              </a:spcAft>
              <a:buClr>
                <a:schemeClr val="dk2"/>
              </a:buClr>
              <a:buSzPct val="100000"/>
              <a:buChar char="■"/>
            </a:pPr>
            <a:r>
              <a:rPr lang="en" sz="2000">
                <a:solidFill>
                  <a:schemeClr val="dk2"/>
                </a:solidFill>
              </a:rPr>
              <a:t>Apply </a:t>
            </a:r>
            <a:r>
              <a:rPr lang="en" sz="2000">
                <a:solidFill>
                  <a:schemeClr val="dk2"/>
                </a:solidFill>
              </a:rPr>
              <a:t>Gaussian</a:t>
            </a:r>
            <a:r>
              <a:rPr lang="en" sz="2000">
                <a:solidFill>
                  <a:schemeClr val="dk2"/>
                </a:solidFill>
              </a:rPr>
              <a:t> filter to one prior</a:t>
            </a:r>
            <a:endParaRPr sz="2000">
              <a:solidFill>
                <a:schemeClr val="dk2"/>
              </a:solidFill>
            </a:endParaRPr>
          </a:p>
          <a:p>
            <a:pPr indent="-317500" lvl="2" marL="1371600" rtl="0" algn="l">
              <a:spcBef>
                <a:spcPts val="0"/>
              </a:spcBef>
              <a:spcAft>
                <a:spcPts val="0"/>
              </a:spcAft>
              <a:buClr>
                <a:schemeClr val="dk2"/>
              </a:buClr>
              <a:buSzPct val="100000"/>
              <a:buChar char="■"/>
            </a:pPr>
            <a:r>
              <a:rPr lang="en" sz="2000">
                <a:solidFill>
                  <a:schemeClr val="dk2"/>
                </a:solidFill>
              </a:rPr>
              <a:t>Subsample it </a:t>
            </a:r>
            <a:endParaRPr sz="2000">
              <a:solidFill>
                <a:schemeClr val="dk2"/>
              </a:solidFill>
            </a:endParaRPr>
          </a:p>
          <a:p>
            <a:pPr indent="-317500" lvl="1" marL="914400" rtl="0" algn="l">
              <a:spcBef>
                <a:spcPts val="0"/>
              </a:spcBef>
              <a:spcAft>
                <a:spcPts val="0"/>
              </a:spcAft>
              <a:buClr>
                <a:schemeClr val="dk2"/>
              </a:buClr>
              <a:buSzPct val="100000"/>
              <a:buChar char="○"/>
            </a:pPr>
            <a:r>
              <a:rPr lang="en" sz="2000">
                <a:solidFill>
                  <a:schemeClr val="dk2"/>
                </a:solidFill>
              </a:rPr>
              <a:t>Laplacian </a:t>
            </a:r>
            <a:endParaRPr sz="2000">
              <a:solidFill>
                <a:schemeClr val="dk2"/>
              </a:solidFill>
            </a:endParaRPr>
          </a:p>
          <a:p>
            <a:pPr indent="-317500" lvl="2" marL="1371600" rtl="0" algn="l">
              <a:spcBef>
                <a:spcPts val="0"/>
              </a:spcBef>
              <a:spcAft>
                <a:spcPts val="0"/>
              </a:spcAft>
              <a:buClr>
                <a:schemeClr val="dk2"/>
              </a:buClr>
              <a:buSzPct val="100000"/>
              <a:buChar char="■"/>
            </a:pPr>
            <a:r>
              <a:rPr lang="en" sz="2000">
                <a:solidFill>
                  <a:schemeClr val="dk2"/>
                </a:solidFill>
              </a:rPr>
              <a:t>Build on top of the pyramid</a:t>
            </a:r>
            <a:endParaRPr sz="2000">
              <a:solidFill>
                <a:schemeClr val="dk2"/>
              </a:solidFill>
            </a:endParaRPr>
          </a:p>
          <a:p>
            <a:pPr indent="-317500" lvl="2" marL="1371600" rtl="0" algn="l">
              <a:spcBef>
                <a:spcPts val="0"/>
              </a:spcBef>
              <a:spcAft>
                <a:spcPts val="0"/>
              </a:spcAft>
              <a:buClr>
                <a:schemeClr val="dk2"/>
              </a:buClr>
              <a:buSzPct val="100000"/>
              <a:buChar char="■"/>
            </a:pPr>
            <a:r>
              <a:rPr lang="en" sz="2000">
                <a:solidFill>
                  <a:schemeClr val="dk2"/>
                </a:solidFill>
              </a:rPr>
              <a:t>Store difference between </a:t>
            </a:r>
            <a:r>
              <a:rPr lang="en" sz="2000">
                <a:solidFill>
                  <a:schemeClr val="dk2"/>
                </a:solidFill>
              </a:rPr>
              <a:t>gaussian</a:t>
            </a:r>
            <a:r>
              <a:rPr lang="en" sz="2000">
                <a:solidFill>
                  <a:schemeClr val="dk2"/>
                </a:solidFill>
              </a:rPr>
              <a:t> and the expansion </a:t>
            </a:r>
            <a:endParaRPr sz="2000">
              <a:solidFill>
                <a:schemeClr val="dk2"/>
              </a:solidFill>
            </a:endParaRPr>
          </a:p>
          <a:p>
            <a:pPr indent="-317500" lvl="2" marL="1371600" rtl="0" algn="l">
              <a:spcBef>
                <a:spcPts val="0"/>
              </a:spcBef>
              <a:spcAft>
                <a:spcPts val="0"/>
              </a:spcAft>
              <a:buClr>
                <a:schemeClr val="dk2"/>
              </a:buClr>
              <a:buSzPct val="100000"/>
              <a:buChar char="■"/>
            </a:pPr>
            <a:r>
              <a:rPr lang="en" sz="2000">
                <a:solidFill>
                  <a:schemeClr val="dk2"/>
                </a:solidFill>
              </a:rPr>
              <a:t>Captures high </a:t>
            </a:r>
            <a:r>
              <a:rPr lang="en" sz="2000">
                <a:solidFill>
                  <a:schemeClr val="dk2"/>
                </a:solidFill>
              </a:rPr>
              <a:t>frequency</a:t>
            </a:r>
            <a:r>
              <a:rPr lang="en" sz="2000">
                <a:solidFill>
                  <a:schemeClr val="dk2"/>
                </a:solidFill>
              </a:rPr>
              <a:t> details that are lost </a:t>
            </a:r>
            <a:endParaRPr sz="2000">
              <a:solidFill>
                <a:schemeClr val="dk2"/>
              </a:solidFill>
            </a:endParaRPr>
          </a:p>
          <a:p>
            <a:pPr indent="-317500" lvl="0" marL="457200" rtl="0" algn="l">
              <a:spcBef>
                <a:spcPts val="0"/>
              </a:spcBef>
              <a:spcAft>
                <a:spcPts val="0"/>
              </a:spcAft>
              <a:buClr>
                <a:schemeClr val="dk2"/>
              </a:buClr>
              <a:buSzPct val="100000"/>
              <a:buChar char="●"/>
            </a:pPr>
            <a:r>
              <a:rPr lang="en" sz="2000">
                <a:solidFill>
                  <a:schemeClr val="dk2"/>
                </a:solidFill>
              </a:rPr>
              <a:t>Applications </a:t>
            </a:r>
            <a:endParaRPr sz="2000">
              <a:solidFill>
                <a:schemeClr val="dk2"/>
              </a:solidFill>
            </a:endParaRPr>
          </a:p>
          <a:p>
            <a:pPr indent="-317500" lvl="1" marL="914400" rtl="0" algn="l">
              <a:spcBef>
                <a:spcPts val="0"/>
              </a:spcBef>
              <a:spcAft>
                <a:spcPts val="0"/>
              </a:spcAft>
              <a:buClr>
                <a:schemeClr val="dk2"/>
              </a:buClr>
              <a:buSzPct val="100000"/>
              <a:buChar char="○"/>
            </a:pPr>
            <a:r>
              <a:rPr lang="en" sz="2000">
                <a:solidFill>
                  <a:schemeClr val="dk2"/>
                </a:solidFill>
              </a:rPr>
              <a:t>Upsampling, Down sampling, Image blending, Image compression, Feature Extraction</a:t>
            </a:r>
            <a:endParaRPr sz="2000">
              <a:solidFill>
                <a:schemeClr val="dk2"/>
              </a:solidFill>
            </a:endParaRPr>
          </a:p>
          <a:p>
            <a:pPr indent="-317500" lvl="0" marL="457200" rtl="0" algn="l">
              <a:spcBef>
                <a:spcPts val="0"/>
              </a:spcBef>
              <a:spcAft>
                <a:spcPts val="0"/>
              </a:spcAft>
              <a:buClr>
                <a:schemeClr val="dk2"/>
              </a:buClr>
              <a:buSzPct val="100000"/>
              <a:buChar char="●"/>
            </a:pPr>
            <a:r>
              <a:rPr lang="en" sz="2000" u="sng">
                <a:solidFill>
                  <a:schemeClr val="hlink"/>
                </a:solidFill>
                <a:hlinkClick r:id="rId4"/>
              </a:rPr>
              <a:t>https://www.tutorialspoint.com/how-to-find-gaussian-pyramids-for-an-image-using-opencv-in-python</a:t>
            </a:r>
            <a:r>
              <a:rPr lang="en" sz="2000">
                <a:solidFill>
                  <a:schemeClr val="dk2"/>
                </a:solidFill>
              </a:rPr>
              <a:t> </a:t>
            </a:r>
            <a:endParaRPr sz="2000">
              <a:solidFill>
                <a:schemeClr val="dk2"/>
              </a:solidFill>
            </a:endParaRPr>
          </a:p>
        </p:txBody>
      </p:sp>
      <p:sp>
        <p:nvSpPr>
          <p:cNvPr id="189" name="Google Shape;189;p29"/>
          <p:cNvSpPr txBox="1"/>
          <p:nvPr>
            <p:ph type="title"/>
          </p:nvPr>
        </p:nvSpPr>
        <p:spPr>
          <a:xfrm>
            <a:off x="86575" y="56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Structures- Pyramids</a:t>
            </a:r>
            <a:endParaRPr/>
          </a:p>
        </p:txBody>
      </p:sp>
      <p:pic>
        <p:nvPicPr>
          <p:cNvPr id="190" name="Google Shape;190;p29"/>
          <p:cNvPicPr preferRelativeResize="0"/>
          <p:nvPr/>
        </p:nvPicPr>
        <p:blipFill>
          <a:blip r:embed="rId5">
            <a:alphaModFix/>
          </a:blip>
          <a:stretch>
            <a:fillRect/>
          </a:stretch>
        </p:blipFill>
        <p:spPr>
          <a:xfrm>
            <a:off x="5190450" y="1666925"/>
            <a:ext cx="3865826" cy="2584300"/>
          </a:xfrm>
          <a:prstGeom prst="rect">
            <a:avLst/>
          </a:prstGeom>
          <a:noFill/>
          <a:ln>
            <a:noFill/>
          </a:ln>
        </p:spPr>
      </p:pic>
      <p:pic>
        <p:nvPicPr>
          <p:cNvPr id="191" name="Google Shape;191;p29"/>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2" name="Google Shape;192;p29"/>
          <p:cNvSpPr txBox="1"/>
          <p:nvPr/>
        </p:nvSpPr>
        <p:spPr>
          <a:xfrm>
            <a:off x="291725" y="566275"/>
            <a:ext cx="3865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chemeClr val="dk2"/>
                </a:solidFill>
              </a:rPr>
              <a:t>POP QUIZ</a:t>
            </a:r>
            <a:endParaRPr b="1" sz="3000">
              <a:solidFill>
                <a:schemeClr val="dk2"/>
              </a:solidFill>
            </a:endParaRPr>
          </a:p>
        </p:txBody>
      </p:sp>
      <p:sp>
        <p:nvSpPr>
          <p:cNvPr id="193" name="Google Shape;193;p29"/>
          <p:cNvSpPr txBox="1"/>
          <p:nvPr/>
        </p:nvSpPr>
        <p:spPr>
          <a:xfrm>
            <a:off x="86575" y="1389750"/>
            <a:ext cx="8969700" cy="357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Red, blue and green levels are encoded up to what number?</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256 </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255</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8</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10</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What is the most data structure is used in down sampling, up sampling and convolutions?</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Matrices</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Trees</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Graphs</a:t>
            </a:r>
            <a:endParaRPr sz="1800">
              <a:solidFill>
                <a:schemeClr val="dk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30"/>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9" name="Google Shape;199;p30"/>
          <p:cNvSpPr txBox="1"/>
          <p:nvPr>
            <p:ph type="title"/>
          </p:nvPr>
        </p:nvSpPr>
        <p:spPr>
          <a:xfrm>
            <a:off x="311700" y="5538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GIS Tools Store Images</a:t>
            </a:r>
            <a:endParaRPr/>
          </a:p>
        </p:txBody>
      </p:sp>
      <p:sp>
        <p:nvSpPr>
          <p:cNvPr id="200" name="Google Shape;200;p30"/>
          <p:cNvSpPr txBox="1"/>
          <p:nvPr>
            <p:ph idx="1" type="body"/>
          </p:nvPr>
        </p:nvSpPr>
        <p:spPr>
          <a:xfrm>
            <a:off x="311700" y="1451825"/>
            <a:ext cx="396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Raster Dataset:</a:t>
            </a:r>
            <a:endParaRPr/>
          </a:p>
          <a:p>
            <a:pPr indent="-342900" lvl="0" marL="457200" rtl="0" algn="l">
              <a:spcBef>
                <a:spcPts val="1200"/>
              </a:spcBef>
              <a:spcAft>
                <a:spcPts val="0"/>
              </a:spcAft>
              <a:buSzPts val="1800"/>
              <a:buChar char="●"/>
            </a:pPr>
            <a:r>
              <a:rPr lang="en"/>
              <a:t>Most GIS tools offer a way to store raster images on them. </a:t>
            </a:r>
            <a:endParaRPr/>
          </a:p>
          <a:p>
            <a:pPr indent="-342900" lvl="0" marL="457200" rtl="0" algn="l">
              <a:spcBef>
                <a:spcPts val="0"/>
              </a:spcBef>
              <a:spcAft>
                <a:spcPts val="0"/>
              </a:spcAft>
              <a:buSzPts val="1800"/>
              <a:buChar char="●"/>
            </a:pPr>
            <a:r>
              <a:rPr lang="en"/>
              <a:t>Singular images.</a:t>
            </a:r>
            <a:endParaRPr/>
          </a:p>
          <a:p>
            <a:pPr indent="-317500" lvl="1" marL="914400" rtl="0" algn="l">
              <a:spcBef>
                <a:spcPts val="0"/>
              </a:spcBef>
              <a:spcAft>
                <a:spcPts val="0"/>
              </a:spcAft>
              <a:buSzPts val="1400"/>
              <a:buChar char="○"/>
            </a:pPr>
            <a:r>
              <a:rPr lang="en"/>
              <a:t>Struggles to cover larger areas. </a:t>
            </a:r>
            <a:endParaRPr/>
          </a:p>
          <a:p>
            <a:pPr indent="-342900" lvl="0" marL="457200" rtl="0" algn="l">
              <a:spcBef>
                <a:spcPts val="0"/>
              </a:spcBef>
              <a:spcAft>
                <a:spcPts val="0"/>
              </a:spcAft>
              <a:buSzPts val="1800"/>
              <a:buChar char="●"/>
            </a:pPr>
            <a:r>
              <a:rPr lang="en"/>
              <a:t>Works good with location specific problems</a:t>
            </a:r>
            <a:endParaRPr/>
          </a:p>
          <a:p>
            <a:pPr indent="-342900" lvl="0" marL="457200" rtl="0" algn="l">
              <a:spcBef>
                <a:spcPts val="0"/>
              </a:spcBef>
              <a:spcAft>
                <a:spcPts val="0"/>
              </a:spcAft>
              <a:buSzPts val="1800"/>
              <a:buChar char="●"/>
            </a:pPr>
            <a:r>
              <a:rPr lang="en"/>
              <a:t>Individuals store them in file system, companies store them in RDBMS. </a:t>
            </a:r>
            <a:endParaRPr/>
          </a:p>
        </p:txBody>
      </p:sp>
      <p:pic>
        <p:nvPicPr>
          <p:cNvPr id="201" name="Google Shape;201;p30"/>
          <p:cNvPicPr preferRelativeResize="0"/>
          <p:nvPr/>
        </p:nvPicPr>
        <p:blipFill>
          <a:blip r:embed="rId4">
            <a:alphaModFix/>
          </a:blip>
          <a:stretch>
            <a:fillRect/>
          </a:stretch>
        </p:blipFill>
        <p:spPr>
          <a:xfrm>
            <a:off x="4341600" y="1476020"/>
            <a:ext cx="4490700" cy="33680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pic>
        <p:nvPicPr>
          <p:cNvPr id="206" name="Google Shape;206;p31"/>
          <p:cNvPicPr preferRelativeResize="0"/>
          <p:nvPr/>
        </p:nvPicPr>
        <p:blipFill>
          <a:blip r:embed="rId3">
            <a:alphaModFix/>
          </a:blip>
          <a:stretch>
            <a:fillRect/>
          </a:stretch>
        </p:blipFill>
        <p:spPr>
          <a:xfrm>
            <a:off x="0" y="0"/>
            <a:ext cx="9144000" cy="5143500"/>
          </a:xfrm>
          <a:prstGeom prst="rect">
            <a:avLst/>
          </a:prstGeom>
          <a:noFill/>
          <a:ln>
            <a:noFill/>
          </a:ln>
        </p:spPr>
      </p:pic>
      <p:sp>
        <p:nvSpPr>
          <p:cNvPr id="207" name="Google Shape;207;p31"/>
          <p:cNvSpPr txBox="1"/>
          <p:nvPr>
            <p:ph idx="1" type="body"/>
          </p:nvPr>
        </p:nvSpPr>
        <p:spPr>
          <a:xfrm>
            <a:off x="311700" y="1479050"/>
            <a:ext cx="4051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Mosaic Data:</a:t>
            </a:r>
            <a:endParaRPr/>
          </a:p>
          <a:p>
            <a:pPr indent="-342900" lvl="0" marL="457200" rtl="0" algn="l">
              <a:spcBef>
                <a:spcPts val="1200"/>
              </a:spcBef>
              <a:spcAft>
                <a:spcPts val="0"/>
              </a:spcAft>
              <a:buSzPts val="1800"/>
              <a:buChar char="●"/>
            </a:pPr>
            <a:r>
              <a:rPr lang="en"/>
              <a:t>When dealing with a large amount of raster images, a mosaic can be created.</a:t>
            </a:r>
            <a:endParaRPr/>
          </a:p>
          <a:p>
            <a:pPr indent="-342900" lvl="0" marL="457200" rtl="0" algn="l">
              <a:spcBef>
                <a:spcPts val="0"/>
              </a:spcBef>
              <a:spcAft>
                <a:spcPts val="0"/>
              </a:spcAft>
              <a:buSzPts val="1800"/>
              <a:buChar char="●"/>
            </a:pPr>
            <a:r>
              <a:rPr lang="en"/>
              <a:t>Collection of rasters overlapped to create one larger image.</a:t>
            </a:r>
            <a:endParaRPr/>
          </a:p>
          <a:p>
            <a:pPr indent="-317500" lvl="1" marL="914400" rtl="0" algn="l">
              <a:spcBef>
                <a:spcPts val="0"/>
              </a:spcBef>
              <a:spcAft>
                <a:spcPts val="0"/>
              </a:spcAft>
              <a:buSzPts val="1400"/>
              <a:buChar char="○"/>
            </a:pPr>
            <a:r>
              <a:rPr lang="en"/>
              <a:t>Drops discontinuous imagery</a:t>
            </a:r>
            <a:endParaRPr/>
          </a:p>
        </p:txBody>
      </p:sp>
      <p:sp>
        <p:nvSpPr>
          <p:cNvPr id="208" name="Google Shape;208;p31"/>
          <p:cNvSpPr txBox="1"/>
          <p:nvPr>
            <p:ph type="title"/>
          </p:nvPr>
        </p:nvSpPr>
        <p:spPr>
          <a:xfrm>
            <a:off x="311700" y="5538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GIS Tools Store Images</a:t>
            </a:r>
            <a:endParaRPr/>
          </a:p>
        </p:txBody>
      </p:sp>
      <p:pic>
        <p:nvPicPr>
          <p:cNvPr id="209" name="Google Shape;209;p31"/>
          <p:cNvPicPr preferRelativeResize="0"/>
          <p:nvPr/>
        </p:nvPicPr>
        <p:blipFill>
          <a:blip r:embed="rId4">
            <a:alphaModFix/>
          </a:blip>
          <a:stretch>
            <a:fillRect/>
          </a:stretch>
        </p:blipFill>
        <p:spPr>
          <a:xfrm>
            <a:off x="5321605" y="3036100"/>
            <a:ext cx="3143325" cy="2064077"/>
          </a:xfrm>
          <a:prstGeom prst="rect">
            <a:avLst/>
          </a:prstGeom>
          <a:noFill/>
          <a:ln>
            <a:noFill/>
          </a:ln>
        </p:spPr>
      </p:pic>
      <p:pic>
        <p:nvPicPr>
          <p:cNvPr id="210" name="Google Shape;210;p31"/>
          <p:cNvPicPr preferRelativeResize="0"/>
          <p:nvPr/>
        </p:nvPicPr>
        <p:blipFill>
          <a:blip r:embed="rId5">
            <a:alphaModFix/>
          </a:blip>
          <a:stretch>
            <a:fillRect/>
          </a:stretch>
        </p:blipFill>
        <p:spPr>
          <a:xfrm>
            <a:off x="4642552" y="1479050"/>
            <a:ext cx="4501450" cy="161009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0" y="0"/>
            <a:ext cx="9144000" cy="5143500"/>
          </a:xfrm>
          <a:prstGeom prst="rect">
            <a:avLst/>
          </a:prstGeom>
          <a:noFill/>
          <a:ln>
            <a:noFill/>
          </a:ln>
        </p:spPr>
      </p:pic>
      <p:sp>
        <p:nvSpPr>
          <p:cNvPr id="62" name="Google Shape;62;p14"/>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Calibri"/>
                <a:ea typeface="Calibri"/>
                <a:cs typeface="Calibri"/>
                <a:sym typeface="Calibri"/>
              </a:rPr>
              <a:t>Introduction to Image Data</a:t>
            </a:r>
            <a:endParaRPr>
              <a:latin typeface="Calibri"/>
              <a:ea typeface="Calibri"/>
              <a:cs typeface="Calibri"/>
              <a:sym typeface="Calibri"/>
            </a:endParaRPr>
          </a:p>
        </p:txBody>
      </p:sp>
      <p:pic>
        <p:nvPicPr>
          <p:cNvPr id="63" name="Google Shape;63;p14"/>
          <p:cNvPicPr preferRelativeResize="0"/>
          <p:nvPr/>
        </p:nvPicPr>
        <p:blipFill rotWithShape="1">
          <a:blip r:embed="rId4">
            <a:alphaModFix/>
          </a:blip>
          <a:srcRect b="21141" l="3129" r="75527" t="27568"/>
          <a:stretch/>
        </p:blipFill>
        <p:spPr>
          <a:xfrm>
            <a:off x="4404525" y="1655575"/>
            <a:ext cx="2227933" cy="3011625"/>
          </a:xfrm>
          <a:prstGeom prst="rect">
            <a:avLst/>
          </a:prstGeom>
          <a:noFill/>
          <a:ln>
            <a:noFill/>
          </a:ln>
        </p:spPr>
      </p:pic>
      <p:pic>
        <p:nvPicPr>
          <p:cNvPr id="64" name="Google Shape;64;p14"/>
          <p:cNvPicPr preferRelativeResize="0"/>
          <p:nvPr/>
        </p:nvPicPr>
        <p:blipFill rotWithShape="1">
          <a:blip r:embed="rId4">
            <a:alphaModFix/>
          </a:blip>
          <a:srcRect b="21141" l="37688" r="41237" t="27568"/>
          <a:stretch/>
        </p:blipFill>
        <p:spPr>
          <a:xfrm>
            <a:off x="6632453" y="1655574"/>
            <a:ext cx="2199850" cy="3011625"/>
          </a:xfrm>
          <a:prstGeom prst="rect">
            <a:avLst/>
          </a:prstGeom>
          <a:noFill/>
          <a:ln>
            <a:noFill/>
          </a:ln>
        </p:spPr>
      </p:pic>
      <p:sp>
        <p:nvSpPr>
          <p:cNvPr id="65" name="Google Shape;65;p14"/>
          <p:cNvSpPr txBox="1"/>
          <p:nvPr/>
        </p:nvSpPr>
        <p:spPr>
          <a:xfrm>
            <a:off x="244925" y="1560275"/>
            <a:ext cx="3936900" cy="31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Computers look at images much differently than we do.</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Where we see can easily see an ‘8’, a computer can only understand the components an image is created from. </a:t>
            </a:r>
            <a:endParaRPr sz="180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id="215" name="Google Shape;215;p32"/>
          <p:cNvPicPr preferRelativeResize="0"/>
          <p:nvPr/>
        </p:nvPicPr>
        <p:blipFill>
          <a:blip r:embed="rId3">
            <a:alphaModFix/>
          </a:blip>
          <a:stretch>
            <a:fillRect/>
          </a:stretch>
        </p:blipFill>
        <p:spPr>
          <a:xfrm>
            <a:off x="0" y="0"/>
            <a:ext cx="9144000" cy="5143500"/>
          </a:xfrm>
          <a:prstGeom prst="rect">
            <a:avLst/>
          </a:prstGeom>
          <a:noFill/>
          <a:ln>
            <a:noFill/>
          </a:ln>
        </p:spPr>
      </p:pic>
      <p:sp>
        <p:nvSpPr>
          <p:cNvPr id="216" name="Google Shape;216;p32"/>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Transformation: </a:t>
            </a:r>
            <a:r>
              <a:rPr lang="en"/>
              <a:t>Up Sampling</a:t>
            </a:r>
            <a:endParaRPr/>
          </a:p>
          <a:p>
            <a:pPr indent="0" lvl="0" marL="0" rtl="0" algn="l">
              <a:spcBef>
                <a:spcPts val="0"/>
              </a:spcBef>
              <a:spcAft>
                <a:spcPts val="0"/>
              </a:spcAft>
              <a:buNone/>
            </a:pPr>
            <a:r>
              <a:t/>
            </a:r>
            <a:endParaRPr/>
          </a:p>
        </p:txBody>
      </p:sp>
      <p:sp>
        <p:nvSpPr>
          <p:cNvPr id="217" name="Google Shape;217;p32"/>
          <p:cNvSpPr txBox="1"/>
          <p:nvPr>
            <p:ph idx="1" type="body"/>
          </p:nvPr>
        </p:nvSpPr>
        <p:spPr>
          <a:xfrm>
            <a:off x="311700" y="14782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400">
                <a:solidFill>
                  <a:schemeClr val="dk1"/>
                </a:solidFill>
                <a:latin typeface="Roboto"/>
                <a:ea typeface="Roboto"/>
                <a:cs typeface="Roboto"/>
                <a:sym typeface="Roboto"/>
              </a:rPr>
              <a:t>Up-sampling, also known as upsizing or interpolation, refers to the process of increasing the resolution of an image by adding more pixels into it. This process aims to increase the size and detail of the image without losing quality.</a:t>
            </a:r>
            <a:endParaRPr sz="140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sz="140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rPr b="1" lang="en" sz="1400">
                <a:solidFill>
                  <a:schemeClr val="dk1"/>
                </a:solidFill>
                <a:latin typeface="Roboto"/>
                <a:ea typeface="Roboto"/>
                <a:cs typeface="Roboto"/>
                <a:sym typeface="Roboto"/>
              </a:rPr>
              <a:t>Purpose </a:t>
            </a:r>
            <a:endParaRPr b="1"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1200"/>
              </a:spcBef>
              <a:spcAft>
                <a:spcPts val="0"/>
              </a:spcAft>
              <a:buClr>
                <a:schemeClr val="dk1"/>
              </a:buClr>
              <a:buSzPts val="1100"/>
              <a:buFont typeface="Arial"/>
              <a:buNone/>
            </a:pPr>
            <a:r>
              <a:rPr b="1" lang="en" sz="1400">
                <a:solidFill>
                  <a:schemeClr val="dk1"/>
                </a:solidFill>
              </a:rPr>
              <a:t>Methods</a:t>
            </a:r>
            <a:endParaRPr b="1" sz="1400">
              <a:solidFill>
                <a:schemeClr val="dk1"/>
              </a:solidFill>
            </a:endParaRPr>
          </a:p>
          <a:p>
            <a:pPr indent="0" lvl="0" marL="0" rtl="0" algn="l">
              <a:spcBef>
                <a:spcPts val="1200"/>
              </a:spcBef>
              <a:spcAft>
                <a:spcPts val="1200"/>
              </a:spcAft>
              <a:buClr>
                <a:schemeClr val="dk1"/>
              </a:buClr>
              <a:buSzPts val="1100"/>
              <a:buFont typeface="Arial"/>
              <a:buNone/>
            </a:pPr>
            <a:r>
              <a:t/>
            </a:r>
            <a:endParaRPr/>
          </a:p>
        </p:txBody>
      </p:sp>
      <p:pic>
        <p:nvPicPr>
          <p:cNvPr id="218" name="Google Shape;218;p32"/>
          <p:cNvPicPr preferRelativeResize="0"/>
          <p:nvPr/>
        </p:nvPicPr>
        <p:blipFill>
          <a:blip r:embed="rId4">
            <a:alphaModFix/>
          </a:blip>
          <a:stretch>
            <a:fillRect/>
          </a:stretch>
        </p:blipFill>
        <p:spPr>
          <a:xfrm>
            <a:off x="5936950" y="1986200"/>
            <a:ext cx="3147524" cy="2400549"/>
          </a:xfrm>
          <a:prstGeom prst="rect">
            <a:avLst/>
          </a:prstGeom>
          <a:noFill/>
          <a:ln>
            <a:noFill/>
          </a:ln>
        </p:spPr>
      </p:pic>
      <p:pic>
        <p:nvPicPr>
          <p:cNvPr id="219" name="Google Shape;219;p32"/>
          <p:cNvPicPr preferRelativeResize="0"/>
          <p:nvPr/>
        </p:nvPicPr>
        <p:blipFill>
          <a:blip r:embed="rId5">
            <a:alphaModFix/>
          </a:blip>
          <a:stretch>
            <a:fillRect/>
          </a:stretch>
        </p:blipFill>
        <p:spPr>
          <a:xfrm>
            <a:off x="2940773" y="3001600"/>
            <a:ext cx="3844625" cy="21419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33"/>
          <p:cNvPicPr preferRelativeResize="0"/>
          <p:nvPr/>
        </p:nvPicPr>
        <p:blipFill>
          <a:blip r:embed="rId3">
            <a:alphaModFix/>
          </a:blip>
          <a:stretch>
            <a:fillRect/>
          </a:stretch>
        </p:blipFill>
        <p:spPr>
          <a:xfrm>
            <a:off x="0" y="0"/>
            <a:ext cx="9144000" cy="5143500"/>
          </a:xfrm>
          <a:prstGeom prst="rect">
            <a:avLst/>
          </a:prstGeom>
          <a:noFill/>
          <a:ln>
            <a:noFill/>
          </a:ln>
        </p:spPr>
      </p:pic>
      <p:sp>
        <p:nvSpPr>
          <p:cNvPr id="225" name="Google Shape;225;p33"/>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Up Sampling Applications</a:t>
            </a:r>
            <a:endParaRPr/>
          </a:p>
          <a:p>
            <a:pPr indent="0" lvl="0" marL="0" rtl="0" algn="l">
              <a:spcBef>
                <a:spcPts val="0"/>
              </a:spcBef>
              <a:spcAft>
                <a:spcPts val="0"/>
              </a:spcAft>
              <a:buNone/>
            </a:pPr>
            <a:r>
              <a:t/>
            </a:r>
            <a:endParaRPr/>
          </a:p>
        </p:txBody>
      </p:sp>
      <p:sp>
        <p:nvSpPr>
          <p:cNvPr id="226" name="Google Shape;226;p33"/>
          <p:cNvSpPr txBox="1"/>
          <p:nvPr>
            <p:ph idx="1" type="body"/>
          </p:nvPr>
        </p:nvSpPr>
        <p:spPr>
          <a:xfrm>
            <a:off x="311700" y="1478275"/>
            <a:ext cx="8520600" cy="34164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Image Restoration:</a:t>
            </a:r>
            <a:r>
              <a:rPr lang="en" sz="1200">
                <a:solidFill>
                  <a:schemeClr val="dk1"/>
                </a:solidFill>
                <a:latin typeface="Roboto"/>
                <a:ea typeface="Roboto"/>
                <a:cs typeface="Roboto"/>
                <a:sym typeface="Roboto"/>
              </a:rPr>
              <a:t> In digital forensics and archival work, up-sampling is used to restore old or low-quality images to a higher resolution.</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High-Resolution Imaging:</a:t>
            </a:r>
            <a:r>
              <a:rPr lang="en" sz="1200">
                <a:solidFill>
                  <a:schemeClr val="dk1"/>
                </a:solidFill>
                <a:latin typeface="Roboto"/>
                <a:ea typeface="Roboto"/>
                <a:cs typeface="Roboto"/>
                <a:sym typeface="Roboto"/>
              </a:rPr>
              <a:t> For advertising and professional photography, up-sampling allows for the creation of high-resolution images from lower-resolution originals.</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Medical Imaging:</a:t>
            </a:r>
            <a:r>
              <a:rPr lang="en" sz="1200">
                <a:solidFill>
                  <a:schemeClr val="dk1"/>
                </a:solidFill>
                <a:latin typeface="Roboto"/>
                <a:ea typeface="Roboto"/>
                <a:cs typeface="Roboto"/>
                <a:sym typeface="Roboto"/>
              </a:rPr>
              <a:t> Enhancing the resolution of medical images (e.g., MRI, CT scans) for better diagnosis and analysis.</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Machine Learning and AI:</a:t>
            </a:r>
            <a:r>
              <a:rPr lang="en" sz="1200">
                <a:solidFill>
                  <a:schemeClr val="dk1"/>
                </a:solidFill>
                <a:latin typeface="Roboto"/>
                <a:ea typeface="Roboto"/>
                <a:cs typeface="Roboto"/>
                <a:sym typeface="Roboto"/>
              </a:rPr>
              <a:t> In certain AI applications, up-sampling is used to increase the resolution of input images for improved model performance, especially in tasks like super-resolution.</a:t>
            </a:r>
            <a:endParaRPr sz="1200">
              <a:solidFill>
                <a:schemeClr val="dk1"/>
              </a:solidFill>
              <a:latin typeface="Roboto"/>
              <a:ea typeface="Roboto"/>
              <a:cs typeface="Roboto"/>
              <a:sym typeface="Roboto"/>
            </a:endParaRPr>
          </a:p>
        </p:txBody>
      </p:sp>
      <p:pic>
        <p:nvPicPr>
          <p:cNvPr id="227" name="Google Shape;227;p33"/>
          <p:cNvPicPr preferRelativeResize="0"/>
          <p:nvPr/>
        </p:nvPicPr>
        <p:blipFill>
          <a:blip r:embed="rId4">
            <a:alphaModFix/>
          </a:blip>
          <a:stretch>
            <a:fillRect/>
          </a:stretch>
        </p:blipFill>
        <p:spPr>
          <a:xfrm>
            <a:off x="5098100" y="3222850"/>
            <a:ext cx="3898325" cy="19206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pic>
        <p:nvPicPr>
          <p:cNvPr id="232" name="Google Shape;232;p34"/>
          <p:cNvPicPr preferRelativeResize="0"/>
          <p:nvPr/>
        </p:nvPicPr>
        <p:blipFill>
          <a:blip r:embed="rId3">
            <a:alphaModFix/>
          </a:blip>
          <a:stretch>
            <a:fillRect/>
          </a:stretch>
        </p:blipFill>
        <p:spPr>
          <a:xfrm>
            <a:off x="0" y="0"/>
            <a:ext cx="9144000" cy="5143500"/>
          </a:xfrm>
          <a:prstGeom prst="rect">
            <a:avLst/>
          </a:prstGeom>
          <a:noFill/>
          <a:ln>
            <a:noFill/>
          </a:ln>
        </p:spPr>
      </p:pic>
      <p:sp>
        <p:nvSpPr>
          <p:cNvPr id="233" name="Google Shape;233;p34"/>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Transformation: Up Sampling</a:t>
            </a:r>
            <a:endParaRPr/>
          </a:p>
          <a:p>
            <a:pPr indent="0" lvl="0" marL="0" rtl="0" algn="l">
              <a:spcBef>
                <a:spcPts val="0"/>
              </a:spcBef>
              <a:spcAft>
                <a:spcPts val="0"/>
              </a:spcAft>
              <a:buNone/>
            </a:pPr>
            <a:r>
              <a:t/>
            </a:r>
            <a:endParaRPr/>
          </a:p>
        </p:txBody>
      </p:sp>
      <p:sp>
        <p:nvSpPr>
          <p:cNvPr id="234" name="Google Shape;234;p34"/>
          <p:cNvSpPr txBox="1"/>
          <p:nvPr>
            <p:ph idx="1" type="body"/>
          </p:nvPr>
        </p:nvSpPr>
        <p:spPr>
          <a:xfrm>
            <a:off x="311700" y="1478275"/>
            <a:ext cx="8520600" cy="3416400"/>
          </a:xfrm>
          <a:prstGeom prst="rect">
            <a:avLst/>
          </a:prstGeom>
        </p:spPr>
        <p:txBody>
          <a:bodyPr anchorCtr="0" anchor="t" bIns="91425" lIns="91425" spcFirstLastPara="1" rIns="91425" wrap="square" tIns="91425">
            <a:normAutofit/>
          </a:bodyPr>
          <a:lstStyle/>
          <a:p>
            <a:pPr indent="0" lvl="0" marL="0" rtl="0" algn="l">
              <a:lnSpc>
                <a:spcPct val="120000"/>
              </a:lnSpc>
              <a:spcBef>
                <a:spcPts val="0"/>
              </a:spcBef>
              <a:spcAft>
                <a:spcPts val="0"/>
              </a:spcAft>
              <a:buNone/>
            </a:pPr>
            <a:r>
              <a:rPr b="1" lang="en" sz="1700">
                <a:solidFill>
                  <a:srgbClr val="022C7B"/>
                </a:solidFill>
              </a:rPr>
              <a:t>Up sampling with </a:t>
            </a:r>
            <a:r>
              <a:rPr b="1" lang="en" sz="1700">
                <a:solidFill>
                  <a:srgbClr val="022C7B"/>
                </a:solidFill>
              </a:rPr>
              <a:t>neural</a:t>
            </a:r>
            <a:r>
              <a:rPr b="1" lang="en" sz="1700">
                <a:solidFill>
                  <a:srgbClr val="022C7B"/>
                </a:solidFill>
              </a:rPr>
              <a:t> networks</a:t>
            </a:r>
            <a:endParaRPr b="1" sz="1700">
              <a:solidFill>
                <a:srgbClr val="022C7B"/>
              </a:solidFill>
            </a:endParaRPr>
          </a:p>
          <a:p>
            <a:pPr indent="0" lvl="0" marL="0" rtl="0" algn="l">
              <a:lnSpc>
                <a:spcPct val="120000"/>
              </a:lnSpc>
              <a:spcBef>
                <a:spcPts val="0"/>
              </a:spcBef>
              <a:spcAft>
                <a:spcPts val="0"/>
              </a:spcAft>
              <a:buNone/>
            </a:pPr>
            <a:r>
              <a:rPr b="1" lang="en" sz="1700">
                <a:solidFill>
                  <a:srgbClr val="022C7B"/>
                </a:solidFill>
              </a:rPr>
              <a:t>CodeFormer &amp; R-ESRGAN 4x+ </a:t>
            </a:r>
            <a:endParaRPr b="1" sz="1700">
              <a:solidFill>
                <a:srgbClr val="022C7B"/>
              </a:solidFill>
            </a:endParaRPr>
          </a:p>
          <a:p>
            <a:pPr indent="0" lvl="0" marL="0" rtl="0" algn="l">
              <a:lnSpc>
                <a:spcPct val="120000"/>
              </a:lnSpc>
              <a:spcBef>
                <a:spcPts val="0"/>
              </a:spcBef>
              <a:spcAft>
                <a:spcPts val="0"/>
              </a:spcAft>
              <a:buNone/>
            </a:pPr>
            <a:r>
              <a:rPr b="1" lang="en" sz="1700">
                <a:solidFill>
                  <a:srgbClr val="022C7B"/>
                </a:solidFill>
              </a:rPr>
              <a:t>ControlNet </a:t>
            </a:r>
            <a:endParaRPr b="1" sz="1700">
              <a:solidFill>
                <a:srgbClr val="022C7B"/>
              </a:solidFill>
            </a:endParaRPr>
          </a:p>
          <a:p>
            <a:pPr indent="0" lvl="0" marL="0" rtl="0" algn="l">
              <a:lnSpc>
                <a:spcPct val="120000"/>
              </a:lnSpc>
              <a:spcBef>
                <a:spcPts val="0"/>
              </a:spcBef>
              <a:spcAft>
                <a:spcPts val="0"/>
              </a:spcAft>
              <a:buClr>
                <a:schemeClr val="dk1"/>
              </a:buClr>
              <a:buSzPts val="1100"/>
              <a:buFont typeface="Arial"/>
              <a:buNone/>
            </a:pPr>
            <a:r>
              <a:rPr b="1" lang="en" sz="1700">
                <a:solidFill>
                  <a:srgbClr val="022C7B"/>
                </a:solidFill>
              </a:rPr>
              <a:t>Stable Diffusion</a:t>
            </a:r>
            <a:endParaRPr b="1" sz="1700">
              <a:solidFill>
                <a:srgbClr val="022C7B"/>
              </a:solidFill>
            </a:endParaRPr>
          </a:p>
          <a:p>
            <a:pPr indent="0" lvl="0" marL="0" rtl="0" algn="l">
              <a:spcBef>
                <a:spcPts val="0"/>
              </a:spcBef>
              <a:spcAft>
                <a:spcPts val="1200"/>
              </a:spcAft>
              <a:buNone/>
            </a:pPr>
            <a:r>
              <a:rPr lang="en" u="sng">
                <a:solidFill>
                  <a:schemeClr val="hlink"/>
                </a:solidFill>
                <a:hlinkClick r:id="rId4"/>
              </a:rPr>
              <a:t>“Dead fish eyes”</a:t>
            </a:r>
            <a:endParaRPr/>
          </a:p>
        </p:txBody>
      </p:sp>
      <p:pic>
        <p:nvPicPr>
          <p:cNvPr id="235" name="Google Shape;235;p34"/>
          <p:cNvPicPr preferRelativeResize="0"/>
          <p:nvPr/>
        </p:nvPicPr>
        <p:blipFill>
          <a:blip r:embed="rId5">
            <a:alphaModFix/>
          </a:blip>
          <a:stretch>
            <a:fillRect/>
          </a:stretch>
        </p:blipFill>
        <p:spPr>
          <a:xfrm>
            <a:off x="2268575" y="2338350"/>
            <a:ext cx="3585326" cy="2698222"/>
          </a:xfrm>
          <a:prstGeom prst="rect">
            <a:avLst/>
          </a:prstGeom>
          <a:noFill/>
          <a:ln>
            <a:noFill/>
          </a:ln>
        </p:spPr>
      </p:pic>
      <p:pic>
        <p:nvPicPr>
          <p:cNvPr id="236" name="Google Shape;236;p34"/>
          <p:cNvPicPr preferRelativeResize="0"/>
          <p:nvPr/>
        </p:nvPicPr>
        <p:blipFill>
          <a:blip r:embed="rId6">
            <a:alphaModFix/>
          </a:blip>
          <a:stretch>
            <a:fillRect/>
          </a:stretch>
        </p:blipFill>
        <p:spPr>
          <a:xfrm>
            <a:off x="5778500" y="1401225"/>
            <a:ext cx="3365501" cy="3570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id="241" name="Google Shape;241;p35"/>
          <p:cNvPicPr preferRelativeResize="0"/>
          <p:nvPr/>
        </p:nvPicPr>
        <p:blipFill>
          <a:blip r:embed="rId3">
            <a:alphaModFix/>
          </a:blip>
          <a:stretch>
            <a:fillRect/>
          </a:stretch>
        </p:blipFill>
        <p:spPr>
          <a:xfrm>
            <a:off x="0" y="0"/>
            <a:ext cx="9144000" cy="5143500"/>
          </a:xfrm>
          <a:prstGeom prst="rect">
            <a:avLst/>
          </a:prstGeom>
          <a:noFill/>
          <a:ln>
            <a:noFill/>
          </a:ln>
        </p:spPr>
      </p:pic>
      <p:sp>
        <p:nvSpPr>
          <p:cNvPr id="242" name="Google Shape;242;p35"/>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Transformation: </a:t>
            </a:r>
            <a:r>
              <a:rPr lang="en"/>
              <a:t>Down Sampling</a:t>
            </a:r>
            <a:endParaRPr/>
          </a:p>
        </p:txBody>
      </p:sp>
      <p:sp>
        <p:nvSpPr>
          <p:cNvPr id="243" name="Google Shape;243;p35"/>
          <p:cNvSpPr txBox="1"/>
          <p:nvPr>
            <p:ph idx="1" type="body"/>
          </p:nvPr>
        </p:nvSpPr>
        <p:spPr>
          <a:xfrm>
            <a:off x="311700" y="14782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chemeClr val="dk1"/>
                </a:solidFill>
                <a:latin typeface="Calibri"/>
                <a:ea typeface="Calibri"/>
                <a:cs typeface="Calibri"/>
                <a:sym typeface="Calibri"/>
              </a:rPr>
              <a:t>Down Sampling: </a:t>
            </a:r>
            <a:r>
              <a:rPr lang="en" sz="1400">
                <a:solidFill>
                  <a:schemeClr val="dk1"/>
                </a:solidFill>
                <a:latin typeface="Roboto"/>
                <a:ea typeface="Roboto"/>
                <a:cs typeface="Roboto"/>
                <a:sym typeface="Roboto"/>
              </a:rPr>
              <a:t>Down-sampling, also known as subsampling or decimation, is the process of reducing the resolution of an image. This is achieved by decreasing the number of pixels in the image, effectively reducing its size and detail.</a:t>
            </a:r>
            <a:endParaRPr sz="1400">
              <a:solidFill>
                <a:schemeClr val="dk1"/>
              </a:solidFill>
              <a:latin typeface="Roboto"/>
              <a:ea typeface="Roboto"/>
              <a:cs typeface="Roboto"/>
              <a:sym typeface="Roboto"/>
            </a:endParaRPr>
          </a:p>
          <a:p>
            <a:pPr indent="-304800" lvl="0" marL="457200" rtl="0" algn="l">
              <a:spcBef>
                <a:spcPts val="120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Reduce Image Size:</a:t>
            </a:r>
            <a:r>
              <a:rPr lang="en" sz="1200">
                <a:solidFill>
                  <a:schemeClr val="dk1"/>
                </a:solidFill>
                <a:latin typeface="Roboto"/>
                <a:ea typeface="Roboto"/>
                <a:cs typeface="Roboto"/>
                <a:sym typeface="Roboto"/>
              </a:rPr>
              <a:t> Down-sampling decreases the file size of an image, making it easier to store and transmit. This is crucial for applications with limited bandwidth or storage capacity.</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Decrease Computational Requirements:</a:t>
            </a:r>
            <a:r>
              <a:rPr lang="en" sz="1200">
                <a:solidFill>
                  <a:schemeClr val="dk1"/>
                </a:solidFill>
                <a:latin typeface="Roboto"/>
                <a:ea typeface="Roboto"/>
                <a:cs typeface="Roboto"/>
                <a:sym typeface="Roboto"/>
              </a:rPr>
              <a:t> Processing smaller images requires less computational power and memory, speeding up image processing tasks.</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Adapt Images for Different Devices:</a:t>
            </a:r>
            <a:r>
              <a:rPr lang="en" sz="1200">
                <a:solidFill>
                  <a:schemeClr val="dk1"/>
                </a:solidFill>
                <a:latin typeface="Roboto"/>
                <a:ea typeface="Roboto"/>
                <a:cs typeface="Roboto"/>
                <a:sym typeface="Roboto"/>
              </a:rPr>
              <a:t> By reducing image resolution, down-sampling helps adapt high-resolution images for display on devices with lower display resolutions.</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1200"/>
              </a:spcBef>
              <a:spcAft>
                <a:spcPts val="1200"/>
              </a:spcAft>
              <a:buClr>
                <a:schemeClr val="dk1"/>
              </a:buClr>
              <a:buSzPts val="1100"/>
              <a:buFont typeface="Arial"/>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pic>
        <p:nvPicPr>
          <p:cNvPr id="248" name="Google Shape;248;p36"/>
          <p:cNvPicPr preferRelativeResize="0"/>
          <p:nvPr/>
        </p:nvPicPr>
        <p:blipFill>
          <a:blip r:embed="rId3">
            <a:alphaModFix/>
          </a:blip>
          <a:stretch>
            <a:fillRect/>
          </a:stretch>
        </p:blipFill>
        <p:spPr>
          <a:xfrm>
            <a:off x="0" y="0"/>
            <a:ext cx="9144000" cy="5143500"/>
          </a:xfrm>
          <a:prstGeom prst="rect">
            <a:avLst/>
          </a:prstGeom>
          <a:noFill/>
          <a:ln>
            <a:noFill/>
          </a:ln>
        </p:spPr>
      </p:pic>
      <p:sp>
        <p:nvSpPr>
          <p:cNvPr id="249" name="Google Shape;249;p36"/>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Down Sampling Applications</a:t>
            </a:r>
            <a:endParaRPr/>
          </a:p>
        </p:txBody>
      </p:sp>
      <p:sp>
        <p:nvSpPr>
          <p:cNvPr id="250" name="Google Shape;250;p36"/>
          <p:cNvSpPr txBox="1"/>
          <p:nvPr>
            <p:ph idx="1" type="body"/>
          </p:nvPr>
        </p:nvSpPr>
        <p:spPr>
          <a:xfrm>
            <a:off x="311700" y="1478275"/>
            <a:ext cx="8520600" cy="34164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Image Compression:</a:t>
            </a:r>
            <a:r>
              <a:rPr lang="en" sz="1200">
                <a:solidFill>
                  <a:schemeClr val="dk1"/>
                </a:solidFill>
                <a:latin typeface="Roboto"/>
                <a:ea typeface="Roboto"/>
                <a:cs typeface="Roboto"/>
                <a:sym typeface="Roboto"/>
              </a:rPr>
              <a:t> Down-sampling is a key step in many image compression algorithms, where reducing image size without significantly compromising quality is essential.</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Reducing Computational Load:</a:t>
            </a:r>
            <a:r>
              <a:rPr lang="en" sz="1200">
                <a:solidFill>
                  <a:schemeClr val="dk1"/>
                </a:solidFill>
                <a:latin typeface="Roboto"/>
                <a:ea typeface="Roboto"/>
                <a:cs typeface="Roboto"/>
                <a:sym typeface="Roboto"/>
              </a:rPr>
              <a:t> In machine learning and computer vision, down-sampling is used to decrease the computational complexity of image analysis and processing.</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Multi-Resolution Analysis:</a:t>
            </a:r>
            <a:r>
              <a:rPr lang="en" sz="1200">
                <a:solidFill>
                  <a:schemeClr val="dk1"/>
                </a:solidFill>
                <a:latin typeface="Roboto"/>
                <a:ea typeface="Roboto"/>
                <a:cs typeface="Roboto"/>
                <a:sym typeface="Roboto"/>
              </a:rPr>
              <a:t> In applications like digital zooming in cameras or pyramidal representation in image editing and computer graphics, down-sampling is used to create multiple resolutions of the same image.</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Optimizing for Display:</a:t>
            </a:r>
            <a:r>
              <a:rPr lang="en" sz="1200">
                <a:solidFill>
                  <a:schemeClr val="dk1"/>
                </a:solidFill>
                <a:latin typeface="Roboto"/>
                <a:ea typeface="Roboto"/>
                <a:cs typeface="Roboto"/>
                <a:sym typeface="Roboto"/>
              </a:rPr>
              <a:t> Adjusting high-resolution images to fit the resolution of various display devices (e.g., smartphones, tablets) without overburdening the device's processing capabilities</a:t>
            </a:r>
            <a:endParaRPr sz="1200">
              <a:solidFill>
                <a:schemeClr val="dk1"/>
              </a:solidFill>
              <a:latin typeface="Roboto"/>
              <a:ea typeface="Roboto"/>
              <a:cs typeface="Roboto"/>
              <a:sym typeface="Roboto"/>
            </a:endParaRPr>
          </a:p>
          <a:p>
            <a:pPr indent="0" lvl="0" marL="0" rtl="0" algn="l">
              <a:spcBef>
                <a:spcPts val="0"/>
              </a:spcBef>
              <a:spcAft>
                <a:spcPts val="1200"/>
              </a:spcAft>
              <a:buNone/>
            </a:pPr>
            <a:r>
              <a:t/>
            </a:r>
            <a:endParaRPr/>
          </a:p>
        </p:txBody>
      </p:sp>
      <p:pic>
        <p:nvPicPr>
          <p:cNvPr id="251" name="Google Shape;251;p36"/>
          <p:cNvPicPr preferRelativeResize="0"/>
          <p:nvPr/>
        </p:nvPicPr>
        <p:blipFill>
          <a:blip r:embed="rId4">
            <a:alphaModFix/>
          </a:blip>
          <a:stretch>
            <a:fillRect/>
          </a:stretch>
        </p:blipFill>
        <p:spPr>
          <a:xfrm>
            <a:off x="6974675" y="3054300"/>
            <a:ext cx="2094725" cy="20892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p37"/>
          <p:cNvPicPr preferRelativeResize="0"/>
          <p:nvPr/>
        </p:nvPicPr>
        <p:blipFill>
          <a:blip r:embed="rId3">
            <a:alphaModFix/>
          </a:blip>
          <a:stretch>
            <a:fillRect/>
          </a:stretch>
        </p:blipFill>
        <p:spPr>
          <a:xfrm>
            <a:off x="0" y="0"/>
            <a:ext cx="9144000" cy="5143500"/>
          </a:xfrm>
          <a:prstGeom prst="rect">
            <a:avLst/>
          </a:prstGeom>
          <a:noFill/>
          <a:ln>
            <a:noFill/>
          </a:ln>
        </p:spPr>
      </p:pic>
      <p:sp>
        <p:nvSpPr>
          <p:cNvPr id="257" name="Google Shape;257;p37"/>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POP Quiz</a:t>
            </a:r>
            <a:endParaRPr/>
          </a:p>
        </p:txBody>
      </p:sp>
      <p:sp>
        <p:nvSpPr>
          <p:cNvPr id="258" name="Google Shape;258;p37"/>
          <p:cNvSpPr txBox="1"/>
          <p:nvPr>
            <p:ph idx="1" type="body"/>
          </p:nvPr>
        </p:nvSpPr>
        <p:spPr>
          <a:xfrm>
            <a:off x="311700" y="1478275"/>
            <a:ext cx="85206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Clr>
                <a:schemeClr val="dk1"/>
              </a:buClr>
              <a:buSzPts val="1100"/>
              <a:buFont typeface="Arial"/>
              <a:buNone/>
            </a:pPr>
            <a:r>
              <a:rPr lang="en" sz="1600">
                <a:solidFill>
                  <a:schemeClr val="dk1"/>
                </a:solidFill>
                <a:latin typeface="Roboto"/>
                <a:ea typeface="Roboto"/>
                <a:cs typeface="Roboto"/>
                <a:sym typeface="Roboto"/>
              </a:rPr>
              <a:t>Which of the following best describes the purpose of image upsampling?</a:t>
            </a:r>
            <a:endParaRPr sz="1600">
              <a:solidFill>
                <a:schemeClr val="dk1"/>
              </a:solidFill>
              <a:latin typeface="Roboto"/>
              <a:ea typeface="Roboto"/>
              <a:cs typeface="Roboto"/>
              <a:sym typeface="Roboto"/>
            </a:endParaRPr>
          </a:p>
          <a:p>
            <a:pPr indent="0" lvl="0" marL="457200" rtl="0" algn="l">
              <a:spcBef>
                <a:spcPts val="1500"/>
              </a:spcBef>
              <a:spcAft>
                <a:spcPts val="0"/>
              </a:spcAft>
              <a:buClr>
                <a:schemeClr val="dk1"/>
              </a:buClr>
              <a:buSzPts val="1100"/>
              <a:buFont typeface="Arial"/>
              <a:buNone/>
            </a:pPr>
            <a:r>
              <a:rPr lang="en" sz="1600">
                <a:solidFill>
                  <a:schemeClr val="dk1"/>
                </a:solidFill>
                <a:latin typeface="Roboto"/>
                <a:ea typeface="Roboto"/>
                <a:cs typeface="Roboto"/>
                <a:sym typeface="Roboto"/>
              </a:rPr>
              <a:t>A) To reduce the size of an image file for easier storage and faster transmission.</a:t>
            </a:r>
            <a:br>
              <a:rPr lang="en" sz="1600">
                <a:solidFill>
                  <a:schemeClr val="dk1"/>
                </a:solidFill>
                <a:latin typeface="Roboto"/>
                <a:ea typeface="Roboto"/>
                <a:cs typeface="Roboto"/>
                <a:sym typeface="Roboto"/>
              </a:rPr>
            </a:br>
            <a:r>
              <a:rPr lang="en" sz="1600">
                <a:solidFill>
                  <a:schemeClr val="dk1"/>
                </a:solidFill>
                <a:latin typeface="Roboto"/>
                <a:ea typeface="Roboto"/>
                <a:cs typeface="Roboto"/>
                <a:sym typeface="Roboto"/>
              </a:rPr>
              <a:t>B) To enhance the resolution of an image by increasing the number of pixels, making it appear sharper and more detailed.</a:t>
            </a:r>
            <a:br>
              <a:rPr lang="en" sz="1600">
                <a:solidFill>
                  <a:schemeClr val="dk1"/>
                </a:solidFill>
                <a:latin typeface="Roboto"/>
                <a:ea typeface="Roboto"/>
                <a:cs typeface="Roboto"/>
                <a:sym typeface="Roboto"/>
              </a:rPr>
            </a:br>
            <a:r>
              <a:rPr lang="en" sz="1600">
                <a:solidFill>
                  <a:schemeClr val="dk1"/>
                </a:solidFill>
                <a:latin typeface="Roboto"/>
                <a:ea typeface="Roboto"/>
                <a:cs typeface="Roboto"/>
                <a:sym typeface="Roboto"/>
              </a:rPr>
              <a:t>C) To compress an image by removing unnecessary pixels, thus decreasing its quality.</a:t>
            </a:r>
            <a:br>
              <a:rPr lang="en" sz="1600">
                <a:solidFill>
                  <a:schemeClr val="dk1"/>
                </a:solidFill>
                <a:latin typeface="Roboto"/>
                <a:ea typeface="Roboto"/>
                <a:cs typeface="Roboto"/>
                <a:sym typeface="Roboto"/>
              </a:rPr>
            </a:br>
            <a:r>
              <a:rPr lang="en" sz="1600">
                <a:solidFill>
                  <a:schemeClr val="dk1"/>
                </a:solidFill>
                <a:latin typeface="Roboto"/>
                <a:ea typeface="Roboto"/>
                <a:cs typeface="Roboto"/>
                <a:sym typeface="Roboto"/>
              </a:rPr>
              <a:t>D) To change the color palette of an image without altering its size or resolution.</a:t>
            </a:r>
            <a:endParaRPr sz="1200">
              <a:solidFill>
                <a:schemeClr val="dk1"/>
              </a:solidFill>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pic>
        <p:nvPicPr>
          <p:cNvPr id="263" name="Google Shape;263;p38"/>
          <p:cNvPicPr preferRelativeResize="0"/>
          <p:nvPr/>
        </p:nvPicPr>
        <p:blipFill>
          <a:blip r:embed="rId3">
            <a:alphaModFix/>
          </a:blip>
          <a:stretch>
            <a:fillRect/>
          </a:stretch>
        </p:blipFill>
        <p:spPr>
          <a:xfrm>
            <a:off x="0" y="0"/>
            <a:ext cx="9144000" cy="5143500"/>
          </a:xfrm>
          <a:prstGeom prst="rect">
            <a:avLst/>
          </a:prstGeom>
          <a:noFill/>
          <a:ln>
            <a:noFill/>
          </a:ln>
        </p:spPr>
      </p:pic>
      <p:sp>
        <p:nvSpPr>
          <p:cNvPr id="264" name="Google Shape;264;p38"/>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POP QUIZ</a:t>
            </a:r>
            <a:endParaRPr/>
          </a:p>
        </p:txBody>
      </p:sp>
      <p:sp>
        <p:nvSpPr>
          <p:cNvPr id="265" name="Google Shape;265;p38"/>
          <p:cNvSpPr/>
          <p:nvPr/>
        </p:nvSpPr>
        <p:spPr>
          <a:xfrm>
            <a:off x="715325" y="2285400"/>
            <a:ext cx="7823100" cy="655500"/>
          </a:xfrm>
          <a:prstGeom prst="bevel">
            <a:avLst>
              <a:gd fmla="val 12500" name="adj"/>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6" name="Google Shape;266;p38"/>
          <p:cNvSpPr txBox="1"/>
          <p:nvPr>
            <p:ph idx="1" type="body"/>
          </p:nvPr>
        </p:nvSpPr>
        <p:spPr>
          <a:xfrm>
            <a:off x="311700" y="1478275"/>
            <a:ext cx="85206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sz="1600">
                <a:solidFill>
                  <a:schemeClr val="dk1"/>
                </a:solidFill>
                <a:latin typeface="Roboto"/>
                <a:ea typeface="Roboto"/>
                <a:cs typeface="Roboto"/>
                <a:sym typeface="Roboto"/>
              </a:rPr>
              <a:t>Which of the following best describes the purpose of image upsampling?</a:t>
            </a:r>
            <a:endParaRPr sz="1600">
              <a:solidFill>
                <a:schemeClr val="dk1"/>
              </a:solidFill>
              <a:latin typeface="Roboto"/>
              <a:ea typeface="Roboto"/>
              <a:cs typeface="Roboto"/>
              <a:sym typeface="Roboto"/>
            </a:endParaRPr>
          </a:p>
          <a:p>
            <a:pPr indent="0" lvl="0" marL="457200" rtl="0" algn="l">
              <a:spcBef>
                <a:spcPts val="1500"/>
              </a:spcBef>
              <a:spcAft>
                <a:spcPts val="0"/>
              </a:spcAft>
              <a:buNone/>
            </a:pPr>
            <a:r>
              <a:rPr lang="en" sz="1600">
                <a:solidFill>
                  <a:schemeClr val="dk1"/>
                </a:solidFill>
                <a:latin typeface="Roboto"/>
                <a:ea typeface="Roboto"/>
                <a:cs typeface="Roboto"/>
                <a:sym typeface="Roboto"/>
              </a:rPr>
              <a:t>A) To reduce the size of an image file for easier storage and faster transmission.</a:t>
            </a:r>
            <a:br>
              <a:rPr lang="en" sz="1600">
                <a:solidFill>
                  <a:schemeClr val="dk1"/>
                </a:solidFill>
                <a:latin typeface="Roboto"/>
                <a:ea typeface="Roboto"/>
                <a:cs typeface="Roboto"/>
                <a:sym typeface="Roboto"/>
              </a:rPr>
            </a:br>
            <a:r>
              <a:rPr lang="en" sz="1600">
                <a:solidFill>
                  <a:schemeClr val="dk1"/>
                </a:solidFill>
                <a:latin typeface="Roboto"/>
                <a:ea typeface="Roboto"/>
                <a:cs typeface="Roboto"/>
                <a:sym typeface="Roboto"/>
              </a:rPr>
              <a:t>B) To enhance the resolution of an image by increasing the number of pixels, making it appear sharper and more detailed.</a:t>
            </a:r>
            <a:br>
              <a:rPr lang="en" sz="1600">
                <a:solidFill>
                  <a:schemeClr val="dk1"/>
                </a:solidFill>
                <a:latin typeface="Roboto"/>
                <a:ea typeface="Roboto"/>
                <a:cs typeface="Roboto"/>
                <a:sym typeface="Roboto"/>
              </a:rPr>
            </a:br>
            <a:r>
              <a:rPr lang="en" sz="1600">
                <a:solidFill>
                  <a:schemeClr val="dk1"/>
                </a:solidFill>
                <a:latin typeface="Roboto"/>
                <a:ea typeface="Roboto"/>
                <a:cs typeface="Roboto"/>
                <a:sym typeface="Roboto"/>
              </a:rPr>
              <a:t>C) To compress an image by removing unnecessary pixels, thus decreasing its quality.</a:t>
            </a:r>
            <a:br>
              <a:rPr lang="en" sz="1600">
                <a:solidFill>
                  <a:schemeClr val="dk1"/>
                </a:solidFill>
                <a:latin typeface="Roboto"/>
                <a:ea typeface="Roboto"/>
                <a:cs typeface="Roboto"/>
                <a:sym typeface="Roboto"/>
              </a:rPr>
            </a:br>
            <a:r>
              <a:rPr lang="en" sz="1600">
                <a:solidFill>
                  <a:schemeClr val="dk1"/>
                </a:solidFill>
                <a:latin typeface="Roboto"/>
                <a:ea typeface="Roboto"/>
                <a:cs typeface="Roboto"/>
                <a:sym typeface="Roboto"/>
              </a:rPr>
              <a:t>D) To change the color palette of an image without altering its size or resolution.</a:t>
            </a:r>
            <a:endParaRPr sz="1600">
              <a:solidFill>
                <a:schemeClr val="dk1"/>
              </a:solidFill>
              <a:latin typeface="Roboto"/>
              <a:ea typeface="Roboto"/>
              <a:cs typeface="Roboto"/>
              <a:sym typeface="Roboto"/>
            </a:endParaRPr>
          </a:p>
          <a:p>
            <a:pPr indent="0" lvl="0" marL="457200" rtl="0" algn="l">
              <a:spcBef>
                <a:spcPts val="1500"/>
              </a:spcBef>
              <a:spcAft>
                <a:spcPts val="0"/>
              </a:spcAft>
              <a:buNone/>
            </a:pPr>
            <a:r>
              <a:t/>
            </a:r>
            <a:endParaRPr b="1" sz="1200">
              <a:solidFill>
                <a:schemeClr val="dk1"/>
              </a:solidFill>
              <a:latin typeface="Roboto"/>
              <a:ea typeface="Roboto"/>
              <a:cs typeface="Roboto"/>
              <a:sym typeface="Roboto"/>
            </a:endParaRPr>
          </a:p>
          <a:p>
            <a:pPr indent="0" lvl="0" marL="0" rtl="0" algn="l">
              <a:spcBef>
                <a:spcPts val="0"/>
              </a:spcBef>
              <a:spcAft>
                <a:spcPts val="1200"/>
              </a:spcAft>
              <a:buNone/>
            </a:pPr>
            <a:r>
              <a:t/>
            </a:r>
            <a:endParaRPr/>
          </a:p>
        </p:txBody>
      </p:sp>
      <p:pic>
        <p:nvPicPr>
          <p:cNvPr id="267" name="Google Shape;267;p38"/>
          <p:cNvPicPr preferRelativeResize="0"/>
          <p:nvPr/>
        </p:nvPicPr>
        <p:blipFill>
          <a:blip r:embed="rId4">
            <a:alphaModFix/>
          </a:blip>
          <a:stretch>
            <a:fillRect/>
          </a:stretch>
        </p:blipFill>
        <p:spPr>
          <a:xfrm>
            <a:off x="0" y="2455276"/>
            <a:ext cx="715325" cy="330524"/>
          </a:xfrm>
          <a:prstGeom prst="rect">
            <a:avLst/>
          </a:prstGeom>
          <a:noFill/>
          <a:ln>
            <a:noFill/>
          </a:ln>
        </p:spPr>
      </p:pic>
      <p:pic>
        <p:nvPicPr>
          <p:cNvPr id="268" name="Google Shape;268;p38"/>
          <p:cNvPicPr preferRelativeResize="0"/>
          <p:nvPr/>
        </p:nvPicPr>
        <p:blipFill>
          <a:blip r:embed="rId4">
            <a:alphaModFix/>
          </a:blip>
          <a:stretch>
            <a:fillRect/>
          </a:stretch>
        </p:blipFill>
        <p:spPr>
          <a:xfrm>
            <a:off x="8428675" y="2455276"/>
            <a:ext cx="715325" cy="3305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pic>
        <p:nvPicPr>
          <p:cNvPr id="273" name="Google Shape;273;p39"/>
          <p:cNvPicPr preferRelativeResize="0"/>
          <p:nvPr/>
        </p:nvPicPr>
        <p:blipFill>
          <a:blip r:embed="rId3">
            <a:alphaModFix/>
          </a:blip>
          <a:stretch>
            <a:fillRect/>
          </a:stretch>
        </p:blipFill>
        <p:spPr>
          <a:xfrm>
            <a:off x="0" y="0"/>
            <a:ext cx="9144000" cy="5143500"/>
          </a:xfrm>
          <a:prstGeom prst="rect">
            <a:avLst/>
          </a:prstGeom>
          <a:noFill/>
          <a:ln>
            <a:noFill/>
          </a:ln>
        </p:spPr>
      </p:pic>
      <p:sp>
        <p:nvSpPr>
          <p:cNvPr id="274" name="Google Shape;274;p39"/>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Convolution Equation</a:t>
            </a:r>
            <a:endParaRPr/>
          </a:p>
        </p:txBody>
      </p:sp>
      <p:sp>
        <p:nvSpPr>
          <p:cNvPr id="275" name="Google Shape;275;p39"/>
          <p:cNvSpPr txBox="1"/>
          <p:nvPr>
            <p:ph idx="1" type="body"/>
          </p:nvPr>
        </p:nvSpPr>
        <p:spPr>
          <a:xfrm>
            <a:off x="402425" y="14782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rPr lang="en" sz="1750">
                <a:solidFill>
                  <a:srgbClr val="202122"/>
                </a:solidFill>
                <a:highlight>
                  <a:srgbClr val="FFFFFF"/>
                </a:highlight>
              </a:rPr>
              <a:t>The convolution of </a:t>
            </a:r>
            <a:r>
              <a:rPr i="1" lang="en" sz="1950">
                <a:solidFill>
                  <a:srgbClr val="202122"/>
                </a:solidFill>
                <a:highlight>
                  <a:srgbClr val="FFFFFF"/>
                </a:highlight>
                <a:latin typeface="Times New Roman"/>
                <a:ea typeface="Times New Roman"/>
                <a:cs typeface="Times New Roman"/>
                <a:sym typeface="Times New Roman"/>
              </a:rPr>
              <a:t>f</a:t>
            </a:r>
            <a:r>
              <a:rPr lang="en" sz="1750">
                <a:solidFill>
                  <a:srgbClr val="202122"/>
                </a:solidFill>
                <a:highlight>
                  <a:srgbClr val="FFFFFF"/>
                </a:highlight>
              </a:rPr>
              <a:t> and </a:t>
            </a:r>
            <a:r>
              <a:rPr i="1" lang="en" sz="1950">
                <a:solidFill>
                  <a:srgbClr val="202122"/>
                </a:solidFill>
                <a:highlight>
                  <a:srgbClr val="FFFFFF"/>
                </a:highlight>
                <a:latin typeface="Times New Roman"/>
                <a:ea typeface="Times New Roman"/>
                <a:cs typeface="Times New Roman"/>
                <a:sym typeface="Times New Roman"/>
              </a:rPr>
              <a:t>g</a:t>
            </a:r>
            <a:r>
              <a:rPr lang="en" sz="1750">
                <a:solidFill>
                  <a:srgbClr val="202122"/>
                </a:solidFill>
                <a:highlight>
                  <a:srgbClr val="FFFFFF"/>
                </a:highlight>
              </a:rPr>
              <a:t> is written </a:t>
            </a:r>
            <a:r>
              <a:rPr i="1" lang="en" sz="1950">
                <a:solidFill>
                  <a:srgbClr val="202122"/>
                </a:solidFill>
                <a:highlight>
                  <a:srgbClr val="FFFFFF"/>
                </a:highlight>
                <a:latin typeface="Times New Roman"/>
                <a:ea typeface="Times New Roman"/>
                <a:cs typeface="Times New Roman"/>
                <a:sym typeface="Times New Roman"/>
              </a:rPr>
              <a:t>f</a:t>
            </a:r>
            <a:r>
              <a:rPr lang="en" sz="1950">
                <a:solidFill>
                  <a:srgbClr val="202122"/>
                </a:solidFill>
                <a:highlight>
                  <a:srgbClr val="FFFFFF"/>
                </a:highlight>
                <a:latin typeface="Times New Roman"/>
                <a:ea typeface="Times New Roman"/>
                <a:cs typeface="Times New Roman"/>
                <a:sym typeface="Times New Roman"/>
              </a:rPr>
              <a:t>∗</a:t>
            </a:r>
            <a:r>
              <a:rPr i="1" lang="en" sz="1950">
                <a:solidFill>
                  <a:srgbClr val="202122"/>
                </a:solidFill>
                <a:highlight>
                  <a:srgbClr val="FFFFFF"/>
                </a:highlight>
                <a:latin typeface="Times New Roman"/>
                <a:ea typeface="Times New Roman"/>
                <a:cs typeface="Times New Roman"/>
                <a:sym typeface="Times New Roman"/>
              </a:rPr>
              <a:t>g</a:t>
            </a:r>
            <a:r>
              <a:rPr lang="en" sz="1750">
                <a:solidFill>
                  <a:srgbClr val="202122"/>
                </a:solidFill>
                <a:highlight>
                  <a:srgbClr val="FFFFFF"/>
                </a:highlight>
              </a:rPr>
              <a:t>, denoting the operator with the symbol (</a:t>
            </a:r>
            <a:r>
              <a:rPr lang="en" sz="1950">
                <a:solidFill>
                  <a:srgbClr val="202122"/>
                </a:solidFill>
                <a:highlight>
                  <a:srgbClr val="FFFFFF"/>
                </a:highlight>
                <a:latin typeface="Times New Roman"/>
                <a:ea typeface="Times New Roman"/>
                <a:cs typeface="Times New Roman"/>
                <a:sym typeface="Times New Roman"/>
              </a:rPr>
              <a:t>∗)</a:t>
            </a:r>
            <a:r>
              <a:rPr lang="en" sz="1750">
                <a:solidFill>
                  <a:srgbClr val="202122"/>
                </a:solidFill>
                <a:highlight>
                  <a:srgbClr val="FFFFFF"/>
                </a:highlight>
              </a:rPr>
              <a:t>. It is defined as the integral of the product of the two functions after one is reflected about the y-axis and shifted. As such, it is a particular kind of integral transform:</a:t>
            </a:r>
            <a:endParaRPr sz="2700">
              <a:solidFill>
                <a:schemeClr val="dk1"/>
              </a:solidFill>
            </a:endParaRPr>
          </a:p>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76" name="Google Shape;276;p39"/>
          <p:cNvPicPr preferRelativeResize="0"/>
          <p:nvPr/>
        </p:nvPicPr>
        <p:blipFill>
          <a:blip r:embed="rId4">
            <a:alphaModFix/>
          </a:blip>
          <a:stretch>
            <a:fillRect/>
          </a:stretch>
        </p:blipFill>
        <p:spPr>
          <a:xfrm>
            <a:off x="2428875" y="3169250"/>
            <a:ext cx="4286250" cy="10668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40"/>
          <p:cNvPicPr preferRelativeResize="0"/>
          <p:nvPr/>
        </p:nvPicPr>
        <p:blipFill>
          <a:blip r:embed="rId3">
            <a:alphaModFix/>
          </a:blip>
          <a:stretch>
            <a:fillRect/>
          </a:stretch>
        </p:blipFill>
        <p:spPr>
          <a:xfrm>
            <a:off x="0" y="0"/>
            <a:ext cx="9144000" cy="5143500"/>
          </a:xfrm>
          <a:prstGeom prst="rect">
            <a:avLst/>
          </a:prstGeom>
          <a:noFill/>
          <a:ln>
            <a:noFill/>
          </a:ln>
        </p:spPr>
      </p:pic>
      <p:sp>
        <p:nvSpPr>
          <p:cNvPr id="282" name="Google Shape;282;p40"/>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Convolution Equation</a:t>
            </a:r>
            <a:endParaRPr/>
          </a:p>
        </p:txBody>
      </p:sp>
      <p:sp>
        <p:nvSpPr>
          <p:cNvPr id="283" name="Google Shape;283;p40"/>
          <p:cNvSpPr txBox="1"/>
          <p:nvPr>
            <p:ph idx="1" type="body"/>
          </p:nvPr>
        </p:nvSpPr>
        <p:spPr>
          <a:xfrm>
            <a:off x="402425" y="14782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rPr lang="en" sz="1750">
                <a:solidFill>
                  <a:srgbClr val="202122"/>
                </a:solidFill>
                <a:highlight>
                  <a:srgbClr val="FFFFFF"/>
                </a:highlight>
              </a:rPr>
              <a:t>Continuous Equations:</a:t>
            </a:r>
            <a:endParaRPr sz="2700">
              <a:solidFill>
                <a:schemeClr val="dk1"/>
              </a:solidFill>
            </a:endParaRPr>
          </a:p>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84" name="Google Shape;284;p40"/>
          <p:cNvPicPr preferRelativeResize="0"/>
          <p:nvPr/>
        </p:nvPicPr>
        <p:blipFill>
          <a:blip r:embed="rId4">
            <a:alphaModFix/>
          </a:blip>
          <a:stretch>
            <a:fillRect/>
          </a:stretch>
        </p:blipFill>
        <p:spPr>
          <a:xfrm>
            <a:off x="311702" y="2147324"/>
            <a:ext cx="7687700" cy="22176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41"/>
          <p:cNvPicPr preferRelativeResize="0"/>
          <p:nvPr/>
        </p:nvPicPr>
        <p:blipFill>
          <a:blip r:embed="rId3">
            <a:alphaModFix/>
          </a:blip>
          <a:stretch>
            <a:fillRect/>
          </a:stretch>
        </p:blipFill>
        <p:spPr>
          <a:xfrm>
            <a:off x="0" y="0"/>
            <a:ext cx="9144000" cy="5143500"/>
          </a:xfrm>
          <a:prstGeom prst="rect">
            <a:avLst/>
          </a:prstGeom>
          <a:noFill/>
          <a:ln>
            <a:noFill/>
          </a:ln>
        </p:spPr>
      </p:pic>
      <p:sp>
        <p:nvSpPr>
          <p:cNvPr id="290" name="Google Shape;290;p41"/>
          <p:cNvSpPr txBox="1"/>
          <p:nvPr>
            <p:ph type="title"/>
          </p:nvPr>
        </p:nvSpPr>
        <p:spPr>
          <a:xfrm>
            <a:off x="311700" y="572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Kernels </a:t>
            </a:r>
            <a:endParaRPr/>
          </a:p>
        </p:txBody>
      </p:sp>
      <p:sp>
        <p:nvSpPr>
          <p:cNvPr id="291" name="Google Shape;291;p41"/>
          <p:cNvSpPr txBox="1"/>
          <p:nvPr>
            <p:ph idx="1" type="body"/>
          </p:nvPr>
        </p:nvSpPr>
        <p:spPr>
          <a:xfrm>
            <a:off x="348000" y="1488125"/>
            <a:ext cx="37431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t>Kernels, play a central role in image processing and Convolutional Neural Networks (CNNs) for deep learning.</a:t>
            </a:r>
            <a:endParaRPr sz="2000"/>
          </a:p>
          <a:p>
            <a:pPr indent="-355600" lvl="0" marL="457200" rtl="0" algn="l">
              <a:spcBef>
                <a:spcPts val="1200"/>
              </a:spcBef>
              <a:spcAft>
                <a:spcPts val="0"/>
              </a:spcAft>
              <a:buSzPts val="2000"/>
              <a:buChar char="-"/>
            </a:pPr>
            <a:r>
              <a:rPr lang="en" sz="2000"/>
              <a:t>Kernels are the matrix </a:t>
            </a:r>
            <a:endParaRPr sz="2000"/>
          </a:p>
          <a:p>
            <a:pPr indent="-355600" lvl="0" marL="457200" rtl="0" algn="l">
              <a:spcBef>
                <a:spcPts val="0"/>
              </a:spcBef>
              <a:spcAft>
                <a:spcPts val="0"/>
              </a:spcAft>
              <a:buSzPts val="2000"/>
              <a:buChar char="-"/>
            </a:pPr>
            <a:r>
              <a:rPr lang="en" sz="2000"/>
              <a:t>Convolutions</a:t>
            </a:r>
            <a:r>
              <a:rPr lang="en" sz="2000"/>
              <a:t> are the resulting matrix from applying Kernels</a:t>
            </a:r>
            <a:endParaRPr sz="2000"/>
          </a:p>
        </p:txBody>
      </p:sp>
      <p:pic>
        <p:nvPicPr>
          <p:cNvPr id="292" name="Google Shape;292;p41"/>
          <p:cNvPicPr preferRelativeResize="0"/>
          <p:nvPr/>
        </p:nvPicPr>
        <p:blipFill>
          <a:blip r:embed="rId4">
            <a:alphaModFix/>
          </a:blip>
          <a:stretch>
            <a:fillRect/>
          </a:stretch>
        </p:blipFill>
        <p:spPr>
          <a:xfrm>
            <a:off x="4449000" y="1491350"/>
            <a:ext cx="4419600" cy="3409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5"/>
          <p:cNvPicPr preferRelativeResize="0"/>
          <p:nvPr/>
        </p:nvPicPr>
        <p:blipFill>
          <a:blip r:embed="rId3">
            <a:alphaModFix/>
          </a:blip>
          <a:stretch>
            <a:fillRect/>
          </a:stretch>
        </p:blipFill>
        <p:spPr>
          <a:xfrm>
            <a:off x="0" y="0"/>
            <a:ext cx="9144000" cy="5143500"/>
          </a:xfrm>
          <a:prstGeom prst="rect">
            <a:avLst/>
          </a:prstGeom>
          <a:noFill/>
          <a:ln>
            <a:noFill/>
          </a:ln>
        </p:spPr>
      </p:pic>
      <p:sp>
        <p:nvSpPr>
          <p:cNvPr id="71" name="Google Shape;71;p15"/>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latin typeface="Calibri"/>
                <a:ea typeface="Calibri"/>
                <a:cs typeface="Calibri"/>
                <a:sym typeface="Calibri"/>
              </a:rPr>
              <a:t>Lossless vs Lossy Image Compression</a:t>
            </a:r>
            <a:endParaRPr>
              <a:latin typeface="Calibri"/>
              <a:ea typeface="Calibri"/>
              <a:cs typeface="Calibri"/>
              <a:sym typeface="Calibri"/>
            </a:endParaRPr>
          </a:p>
        </p:txBody>
      </p:sp>
      <p:sp>
        <p:nvSpPr>
          <p:cNvPr id="72" name="Google Shape;72;p15"/>
          <p:cNvSpPr txBox="1"/>
          <p:nvPr/>
        </p:nvSpPr>
        <p:spPr>
          <a:xfrm>
            <a:off x="438700" y="1364425"/>
            <a:ext cx="8306700" cy="33294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Char char="●"/>
            </a:pPr>
            <a:r>
              <a:rPr lang="en" sz="1800">
                <a:solidFill>
                  <a:schemeClr val="dk2"/>
                </a:solidFill>
              </a:rPr>
              <a:t>File Compression → what can be recovered?</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Compression = reducing image size</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Lossless</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Quality remains same</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Restores and rebuilds file data to its original form</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Reverse compression</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Lossy </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Data is lost when compressed → </a:t>
            </a:r>
            <a:r>
              <a:rPr lang="en" sz="1800">
                <a:solidFill>
                  <a:schemeClr val="dk2"/>
                </a:solidFill>
              </a:rPr>
              <a:t>irreversible</a:t>
            </a:r>
            <a:r>
              <a:rPr lang="en" sz="1800">
                <a:solidFill>
                  <a:schemeClr val="dk2"/>
                </a:solidFill>
              </a:rPr>
              <a:t> compression</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Data quality is compromised</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Easier to store and transmit </a:t>
            </a:r>
            <a:endParaRPr sz="1800">
              <a:solidFill>
                <a:schemeClr val="dk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42"/>
          <p:cNvPicPr preferRelativeResize="0"/>
          <p:nvPr/>
        </p:nvPicPr>
        <p:blipFill>
          <a:blip r:embed="rId3">
            <a:alphaModFix/>
          </a:blip>
          <a:stretch>
            <a:fillRect/>
          </a:stretch>
        </p:blipFill>
        <p:spPr>
          <a:xfrm>
            <a:off x="0" y="0"/>
            <a:ext cx="9144000" cy="5143500"/>
          </a:xfrm>
          <a:prstGeom prst="rect">
            <a:avLst/>
          </a:prstGeom>
          <a:noFill/>
          <a:ln>
            <a:noFill/>
          </a:ln>
        </p:spPr>
      </p:pic>
      <p:sp>
        <p:nvSpPr>
          <p:cNvPr id="298" name="Google Shape;298;p42"/>
          <p:cNvSpPr txBox="1"/>
          <p:nvPr>
            <p:ph type="title"/>
          </p:nvPr>
        </p:nvSpPr>
        <p:spPr>
          <a:xfrm>
            <a:off x="311700" y="572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Kernels </a:t>
            </a:r>
            <a:endParaRPr/>
          </a:p>
        </p:txBody>
      </p:sp>
      <p:pic>
        <p:nvPicPr>
          <p:cNvPr id="299" name="Google Shape;299;p42"/>
          <p:cNvPicPr preferRelativeResize="0"/>
          <p:nvPr/>
        </p:nvPicPr>
        <p:blipFill>
          <a:blip r:embed="rId4">
            <a:alphaModFix/>
          </a:blip>
          <a:stretch>
            <a:fillRect/>
          </a:stretch>
        </p:blipFill>
        <p:spPr>
          <a:xfrm>
            <a:off x="0" y="2244325"/>
            <a:ext cx="3971250" cy="2899175"/>
          </a:xfrm>
          <a:prstGeom prst="rect">
            <a:avLst/>
          </a:prstGeom>
          <a:noFill/>
          <a:ln>
            <a:noFill/>
          </a:ln>
        </p:spPr>
      </p:pic>
      <p:pic>
        <p:nvPicPr>
          <p:cNvPr id="300" name="Google Shape;300;p42"/>
          <p:cNvPicPr preferRelativeResize="0"/>
          <p:nvPr/>
        </p:nvPicPr>
        <p:blipFill>
          <a:blip r:embed="rId5">
            <a:alphaModFix/>
          </a:blip>
          <a:stretch>
            <a:fillRect/>
          </a:stretch>
        </p:blipFill>
        <p:spPr>
          <a:xfrm>
            <a:off x="4809650" y="1309252"/>
            <a:ext cx="4334350" cy="38342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pic>
        <p:nvPicPr>
          <p:cNvPr id="305" name="Google Shape;305;p43"/>
          <p:cNvPicPr preferRelativeResize="0"/>
          <p:nvPr/>
        </p:nvPicPr>
        <p:blipFill>
          <a:blip r:embed="rId3">
            <a:alphaModFix/>
          </a:blip>
          <a:stretch>
            <a:fillRect/>
          </a:stretch>
        </p:blipFill>
        <p:spPr>
          <a:xfrm>
            <a:off x="0" y="0"/>
            <a:ext cx="9144000" cy="5143500"/>
          </a:xfrm>
          <a:prstGeom prst="rect">
            <a:avLst/>
          </a:prstGeom>
          <a:noFill/>
          <a:ln>
            <a:noFill/>
          </a:ln>
        </p:spPr>
      </p:pic>
      <p:sp>
        <p:nvSpPr>
          <p:cNvPr id="306" name="Google Shape;306;p43"/>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Transformation: </a:t>
            </a:r>
            <a:r>
              <a:rPr lang="en"/>
              <a:t>Convolutions - Edge Detection</a:t>
            </a:r>
            <a:endParaRPr/>
          </a:p>
          <a:p>
            <a:pPr indent="0" lvl="0" marL="0" rtl="0" algn="l">
              <a:spcBef>
                <a:spcPts val="0"/>
              </a:spcBef>
              <a:spcAft>
                <a:spcPts val="0"/>
              </a:spcAft>
              <a:buNone/>
            </a:pPr>
            <a:r>
              <a:t/>
            </a:r>
            <a:endParaRPr/>
          </a:p>
        </p:txBody>
      </p:sp>
      <p:sp>
        <p:nvSpPr>
          <p:cNvPr id="307" name="Google Shape;307;p43"/>
          <p:cNvSpPr txBox="1"/>
          <p:nvPr>
            <p:ph idx="1" type="body"/>
          </p:nvPr>
        </p:nvSpPr>
        <p:spPr>
          <a:xfrm>
            <a:off x="311700" y="14782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08" name="Google Shape;308;p43"/>
          <p:cNvPicPr preferRelativeResize="0"/>
          <p:nvPr/>
        </p:nvPicPr>
        <p:blipFill>
          <a:blip r:embed="rId4">
            <a:alphaModFix/>
          </a:blip>
          <a:stretch>
            <a:fillRect/>
          </a:stretch>
        </p:blipFill>
        <p:spPr>
          <a:xfrm>
            <a:off x="5449250" y="2301750"/>
            <a:ext cx="3383050" cy="1902027"/>
          </a:xfrm>
          <a:prstGeom prst="rect">
            <a:avLst/>
          </a:prstGeom>
          <a:noFill/>
          <a:ln>
            <a:noFill/>
          </a:ln>
        </p:spPr>
      </p:pic>
      <p:pic>
        <p:nvPicPr>
          <p:cNvPr id="309" name="Google Shape;309;p43"/>
          <p:cNvPicPr preferRelativeResize="0"/>
          <p:nvPr/>
        </p:nvPicPr>
        <p:blipFill>
          <a:blip r:embed="rId5">
            <a:alphaModFix/>
          </a:blip>
          <a:stretch>
            <a:fillRect/>
          </a:stretch>
        </p:blipFill>
        <p:spPr>
          <a:xfrm>
            <a:off x="311700" y="2301762"/>
            <a:ext cx="3383050" cy="1902025"/>
          </a:xfrm>
          <a:prstGeom prst="rect">
            <a:avLst/>
          </a:prstGeom>
          <a:noFill/>
          <a:ln>
            <a:noFill/>
          </a:ln>
        </p:spPr>
      </p:pic>
      <p:pic>
        <p:nvPicPr>
          <p:cNvPr id="310" name="Google Shape;310;p43"/>
          <p:cNvPicPr preferRelativeResize="0"/>
          <p:nvPr/>
        </p:nvPicPr>
        <p:blipFill>
          <a:blip r:embed="rId6">
            <a:alphaModFix/>
          </a:blip>
          <a:stretch>
            <a:fillRect/>
          </a:stretch>
        </p:blipFill>
        <p:spPr>
          <a:xfrm>
            <a:off x="3893153" y="2875628"/>
            <a:ext cx="1357700" cy="754275"/>
          </a:xfrm>
          <a:prstGeom prst="rect">
            <a:avLst/>
          </a:prstGeom>
          <a:noFill/>
          <a:ln>
            <a:noFill/>
          </a:ln>
        </p:spPr>
      </p:pic>
      <p:sp>
        <p:nvSpPr>
          <p:cNvPr id="311" name="Google Shape;311;p43"/>
          <p:cNvSpPr txBox="1"/>
          <p:nvPr/>
        </p:nvSpPr>
        <p:spPr>
          <a:xfrm>
            <a:off x="1593275" y="1920750"/>
            <a:ext cx="819900" cy="30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Input:                                           </a:t>
            </a:r>
            <a:endParaRPr sz="1800">
              <a:solidFill>
                <a:schemeClr val="dk2"/>
              </a:solidFill>
            </a:endParaRPr>
          </a:p>
        </p:txBody>
      </p:sp>
      <p:sp>
        <p:nvSpPr>
          <p:cNvPr id="312" name="Google Shape;312;p43"/>
          <p:cNvSpPr txBox="1"/>
          <p:nvPr/>
        </p:nvSpPr>
        <p:spPr>
          <a:xfrm>
            <a:off x="4141050" y="3544600"/>
            <a:ext cx="861900" cy="30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Kernel</a:t>
            </a:r>
            <a:r>
              <a:rPr lang="en" sz="1800">
                <a:solidFill>
                  <a:schemeClr val="dk2"/>
                </a:solidFill>
              </a:rPr>
              <a:t>                                           </a:t>
            </a:r>
            <a:endParaRPr sz="1800">
              <a:solidFill>
                <a:schemeClr val="dk2"/>
              </a:solidFill>
            </a:endParaRPr>
          </a:p>
        </p:txBody>
      </p:sp>
      <p:sp>
        <p:nvSpPr>
          <p:cNvPr id="313" name="Google Shape;313;p43"/>
          <p:cNvSpPr txBox="1"/>
          <p:nvPr/>
        </p:nvSpPr>
        <p:spPr>
          <a:xfrm>
            <a:off x="6659425" y="1920750"/>
            <a:ext cx="962700" cy="30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Output</a:t>
            </a:r>
            <a:r>
              <a:rPr lang="en" sz="1800">
                <a:solidFill>
                  <a:schemeClr val="dk2"/>
                </a:solidFill>
              </a:rPr>
              <a:t>:                                           </a:t>
            </a:r>
            <a:endParaRPr sz="1800">
              <a:solidFill>
                <a:schemeClr val="dk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pic>
        <p:nvPicPr>
          <p:cNvPr id="318" name="Google Shape;318;p44"/>
          <p:cNvPicPr preferRelativeResize="0"/>
          <p:nvPr/>
        </p:nvPicPr>
        <p:blipFill>
          <a:blip r:embed="rId3">
            <a:alphaModFix/>
          </a:blip>
          <a:stretch>
            <a:fillRect/>
          </a:stretch>
        </p:blipFill>
        <p:spPr>
          <a:xfrm>
            <a:off x="0" y="0"/>
            <a:ext cx="9144000" cy="5143500"/>
          </a:xfrm>
          <a:prstGeom prst="rect">
            <a:avLst/>
          </a:prstGeom>
          <a:noFill/>
          <a:ln>
            <a:noFill/>
          </a:ln>
        </p:spPr>
      </p:pic>
      <p:sp>
        <p:nvSpPr>
          <p:cNvPr id="319" name="Google Shape;319;p44"/>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Transformation: Convolutions - Gaussian Blur</a:t>
            </a:r>
            <a:endParaRPr/>
          </a:p>
        </p:txBody>
      </p:sp>
      <p:pic>
        <p:nvPicPr>
          <p:cNvPr id="320" name="Google Shape;320;p44"/>
          <p:cNvPicPr preferRelativeResize="0"/>
          <p:nvPr/>
        </p:nvPicPr>
        <p:blipFill rotWithShape="1">
          <a:blip r:embed="rId4">
            <a:alphaModFix/>
          </a:blip>
          <a:srcRect b="23577" l="31131" r="34677" t="39293"/>
          <a:stretch/>
        </p:blipFill>
        <p:spPr>
          <a:xfrm>
            <a:off x="5686100" y="2251300"/>
            <a:ext cx="3146200" cy="1920800"/>
          </a:xfrm>
          <a:prstGeom prst="rect">
            <a:avLst/>
          </a:prstGeom>
          <a:noFill/>
          <a:ln>
            <a:noFill/>
          </a:ln>
        </p:spPr>
      </p:pic>
      <p:pic>
        <p:nvPicPr>
          <p:cNvPr id="321" name="Google Shape;321;p44"/>
          <p:cNvPicPr preferRelativeResize="0"/>
          <p:nvPr/>
        </p:nvPicPr>
        <p:blipFill rotWithShape="1">
          <a:blip r:embed="rId5">
            <a:alphaModFix/>
          </a:blip>
          <a:srcRect b="22987" l="30694" r="35097" t="40565"/>
          <a:stretch/>
        </p:blipFill>
        <p:spPr>
          <a:xfrm>
            <a:off x="311700" y="2302275"/>
            <a:ext cx="3206345" cy="1920800"/>
          </a:xfrm>
          <a:prstGeom prst="rect">
            <a:avLst/>
          </a:prstGeom>
          <a:noFill/>
          <a:ln>
            <a:noFill/>
          </a:ln>
        </p:spPr>
      </p:pic>
      <p:pic>
        <p:nvPicPr>
          <p:cNvPr id="322" name="Google Shape;322;p44"/>
          <p:cNvPicPr preferRelativeResize="0"/>
          <p:nvPr/>
        </p:nvPicPr>
        <p:blipFill>
          <a:blip r:embed="rId6">
            <a:alphaModFix/>
          </a:blip>
          <a:stretch>
            <a:fillRect/>
          </a:stretch>
        </p:blipFill>
        <p:spPr>
          <a:xfrm>
            <a:off x="3818250" y="2803713"/>
            <a:ext cx="1507500" cy="765525"/>
          </a:xfrm>
          <a:prstGeom prst="rect">
            <a:avLst/>
          </a:prstGeom>
          <a:noFill/>
          <a:ln>
            <a:noFill/>
          </a:ln>
        </p:spPr>
      </p:pic>
      <p:sp>
        <p:nvSpPr>
          <p:cNvPr id="323" name="Google Shape;323;p44"/>
          <p:cNvSpPr txBox="1"/>
          <p:nvPr/>
        </p:nvSpPr>
        <p:spPr>
          <a:xfrm>
            <a:off x="1593275" y="1920750"/>
            <a:ext cx="819900" cy="30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Input:                                           </a:t>
            </a:r>
            <a:endParaRPr sz="1800">
              <a:solidFill>
                <a:schemeClr val="dk2"/>
              </a:solidFill>
            </a:endParaRPr>
          </a:p>
        </p:txBody>
      </p:sp>
      <p:sp>
        <p:nvSpPr>
          <p:cNvPr id="324" name="Google Shape;324;p44"/>
          <p:cNvSpPr txBox="1"/>
          <p:nvPr/>
        </p:nvSpPr>
        <p:spPr>
          <a:xfrm>
            <a:off x="6659425" y="1920750"/>
            <a:ext cx="962700" cy="30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Output:                                           </a:t>
            </a:r>
            <a:endParaRPr sz="1800">
              <a:solidFill>
                <a:schemeClr val="dk2"/>
              </a:solidFill>
            </a:endParaRPr>
          </a:p>
        </p:txBody>
      </p:sp>
      <p:sp>
        <p:nvSpPr>
          <p:cNvPr id="325" name="Google Shape;325;p44"/>
          <p:cNvSpPr txBox="1"/>
          <p:nvPr/>
        </p:nvSpPr>
        <p:spPr>
          <a:xfrm>
            <a:off x="4171125" y="3441200"/>
            <a:ext cx="861900" cy="30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Kernel                                           </a:t>
            </a:r>
            <a:endParaRPr sz="1800">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pic>
        <p:nvPicPr>
          <p:cNvPr id="330" name="Google Shape;330;p45"/>
          <p:cNvPicPr preferRelativeResize="0"/>
          <p:nvPr/>
        </p:nvPicPr>
        <p:blipFill>
          <a:blip r:embed="rId3">
            <a:alphaModFix/>
          </a:blip>
          <a:stretch>
            <a:fillRect/>
          </a:stretch>
        </p:blipFill>
        <p:spPr>
          <a:xfrm>
            <a:off x="0" y="0"/>
            <a:ext cx="9144000" cy="5143500"/>
          </a:xfrm>
          <a:prstGeom prst="rect">
            <a:avLst/>
          </a:prstGeom>
          <a:noFill/>
          <a:ln>
            <a:noFill/>
          </a:ln>
        </p:spPr>
      </p:pic>
      <p:sp>
        <p:nvSpPr>
          <p:cNvPr id="331" name="Google Shape;331;p45"/>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Convolutional Neural Network</a:t>
            </a:r>
            <a:endParaRPr/>
          </a:p>
        </p:txBody>
      </p:sp>
      <p:pic>
        <p:nvPicPr>
          <p:cNvPr id="332" name="Google Shape;332;p45"/>
          <p:cNvPicPr preferRelativeResize="0"/>
          <p:nvPr/>
        </p:nvPicPr>
        <p:blipFill>
          <a:blip r:embed="rId4">
            <a:alphaModFix/>
          </a:blip>
          <a:stretch>
            <a:fillRect/>
          </a:stretch>
        </p:blipFill>
        <p:spPr>
          <a:xfrm>
            <a:off x="4873040" y="1478275"/>
            <a:ext cx="3959261" cy="3416400"/>
          </a:xfrm>
          <a:prstGeom prst="rect">
            <a:avLst/>
          </a:prstGeom>
          <a:noFill/>
          <a:ln>
            <a:noFill/>
          </a:ln>
        </p:spPr>
      </p:pic>
      <p:sp>
        <p:nvSpPr>
          <p:cNvPr id="333" name="Google Shape;333;p45"/>
          <p:cNvSpPr txBox="1"/>
          <p:nvPr/>
        </p:nvSpPr>
        <p:spPr>
          <a:xfrm>
            <a:off x="311700" y="1478275"/>
            <a:ext cx="4610700" cy="359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500"/>
              </a:spcBef>
              <a:spcAft>
                <a:spcPts val="0"/>
              </a:spcAft>
              <a:buClr>
                <a:schemeClr val="dk1"/>
              </a:buClr>
              <a:buSzPts val="1100"/>
              <a:buFont typeface="Arial"/>
              <a:buNone/>
            </a:pPr>
            <a:r>
              <a:rPr lang="en" sz="2150">
                <a:solidFill>
                  <a:schemeClr val="dk2"/>
                </a:solidFill>
              </a:rPr>
              <a:t>Applications in:</a:t>
            </a:r>
            <a:endParaRPr sz="2150">
              <a:solidFill>
                <a:schemeClr val="dk2"/>
              </a:solidFill>
            </a:endParaRPr>
          </a:p>
          <a:p>
            <a:pPr indent="-365125" lvl="0" marL="685800" rtl="0" algn="l">
              <a:lnSpc>
                <a:spcPct val="115000"/>
              </a:lnSpc>
              <a:spcBef>
                <a:spcPts val="300"/>
              </a:spcBef>
              <a:spcAft>
                <a:spcPts val="0"/>
              </a:spcAft>
              <a:buClr>
                <a:schemeClr val="dk2"/>
              </a:buClr>
              <a:buSzPts val="2150"/>
              <a:buChar char="●"/>
            </a:pPr>
            <a:r>
              <a:rPr lang="en" sz="2150">
                <a:solidFill>
                  <a:schemeClr val="dk2"/>
                </a:solidFill>
              </a:rPr>
              <a:t>image and video recognition</a:t>
            </a:r>
            <a:endParaRPr baseline="30000" sz="2500">
              <a:solidFill>
                <a:schemeClr val="dk2"/>
              </a:solidFill>
            </a:endParaRPr>
          </a:p>
          <a:p>
            <a:pPr indent="-365125" lvl="0" marL="685800" rtl="0" algn="l">
              <a:lnSpc>
                <a:spcPct val="115000"/>
              </a:lnSpc>
              <a:spcBef>
                <a:spcPts val="0"/>
              </a:spcBef>
              <a:spcAft>
                <a:spcPts val="0"/>
              </a:spcAft>
              <a:buClr>
                <a:schemeClr val="dk2"/>
              </a:buClr>
              <a:buSzPts val="2150"/>
              <a:buChar char="●"/>
            </a:pPr>
            <a:r>
              <a:rPr lang="en" sz="2150">
                <a:solidFill>
                  <a:schemeClr val="dk2"/>
                </a:solidFill>
              </a:rPr>
              <a:t>recommender systems</a:t>
            </a:r>
            <a:endParaRPr baseline="30000" sz="2500">
              <a:solidFill>
                <a:schemeClr val="dk2"/>
              </a:solidFill>
            </a:endParaRPr>
          </a:p>
          <a:p>
            <a:pPr indent="-365125" lvl="0" marL="685800" rtl="0" algn="l">
              <a:lnSpc>
                <a:spcPct val="115000"/>
              </a:lnSpc>
              <a:spcBef>
                <a:spcPts val="0"/>
              </a:spcBef>
              <a:spcAft>
                <a:spcPts val="0"/>
              </a:spcAft>
              <a:buClr>
                <a:schemeClr val="dk2"/>
              </a:buClr>
              <a:buSzPts val="2150"/>
              <a:buChar char="●"/>
            </a:pPr>
            <a:r>
              <a:rPr lang="en" sz="2150">
                <a:solidFill>
                  <a:schemeClr val="dk2"/>
                </a:solidFill>
              </a:rPr>
              <a:t>image classification</a:t>
            </a:r>
            <a:endParaRPr sz="2150">
              <a:solidFill>
                <a:schemeClr val="dk2"/>
              </a:solidFill>
            </a:endParaRPr>
          </a:p>
          <a:p>
            <a:pPr indent="-365125" lvl="0" marL="685800" rtl="0" algn="l">
              <a:lnSpc>
                <a:spcPct val="115000"/>
              </a:lnSpc>
              <a:spcBef>
                <a:spcPts val="0"/>
              </a:spcBef>
              <a:spcAft>
                <a:spcPts val="0"/>
              </a:spcAft>
              <a:buClr>
                <a:schemeClr val="dk2"/>
              </a:buClr>
              <a:buSzPts val="2150"/>
              <a:buChar char="●"/>
            </a:pPr>
            <a:r>
              <a:rPr lang="en" sz="2150">
                <a:solidFill>
                  <a:schemeClr val="dk2"/>
                </a:solidFill>
              </a:rPr>
              <a:t>image segmentation</a:t>
            </a:r>
            <a:endParaRPr sz="2150">
              <a:solidFill>
                <a:schemeClr val="dk2"/>
              </a:solidFill>
            </a:endParaRPr>
          </a:p>
          <a:p>
            <a:pPr indent="-365125" lvl="0" marL="685800" rtl="0" algn="l">
              <a:lnSpc>
                <a:spcPct val="115000"/>
              </a:lnSpc>
              <a:spcBef>
                <a:spcPts val="0"/>
              </a:spcBef>
              <a:spcAft>
                <a:spcPts val="0"/>
              </a:spcAft>
              <a:buClr>
                <a:schemeClr val="dk2"/>
              </a:buClr>
              <a:buSzPts val="2150"/>
              <a:buChar char="●"/>
            </a:pPr>
            <a:r>
              <a:rPr lang="en" sz="2150">
                <a:solidFill>
                  <a:schemeClr val="dk2"/>
                </a:solidFill>
              </a:rPr>
              <a:t>medical image analysis</a:t>
            </a:r>
            <a:endParaRPr sz="2150">
              <a:solidFill>
                <a:schemeClr val="dk2"/>
              </a:solidFill>
            </a:endParaRPr>
          </a:p>
          <a:p>
            <a:pPr indent="-365125" lvl="0" marL="685800" rtl="0" algn="l">
              <a:lnSpc>
                <a:spcPct val="115000"/>
              </a:lnSpc>
              <a:spcBef>
                <a:spcPts val="0"/>
              </a:spcBef>
              <a:spcAft>
                <a:spcPts val="0"/>
              </a:spcAft>
              <a:buClr>
                <a:schemeClr val="dk2"/>
              </a:buClr>
              <a:buSzPts val="2150"/>
              <a:buChar char="●"/>
            </a:pPr>
            <a:r>
              <a:rPr lang="en" sz="2150">
                <a:solidFill>
                  <a:schemeClr val="dk2"/>
                </a:solidFill>
              </a:rPr>
              <a:t>natural language processing</a:t>
            </a:r>
            <a:endParaRPr baseline="30000" sz="2500">
              <a:solidFill>
                <a:schemeClr val="dk2"/>
              </a:solidFill>
            </a:endParaRPr>
          </a:p>
          <a:p>
            <a:pPr indent="-365125" lvl="0" marL="685800" rtl="0" algn="l">
              <a:lnSpc>
                <a:spcPct val="115000"/>
              </a:lnSpc>
              <a:spcBef>
                <a:spcPts val="0"/>
              </a:spcBef>
              <a:spcAft>
                <a:spcPts val="0"/>
              </a:spcAft>
              <a:buClr>
                <a:schemeClr val="dk2"/>
              </a:buClr>
              <a:buSzPts val="2150"/>
              <a:buChar char="●"/>
            </a:pPr>
            <a:r>
              <a:rPr lang="en" sz="2150">
                <a:solidFill>
                  <a:schemeClr val="dk2"/>
                </a:solidFill>
              </a:rPr>
              <a:t>brain–computer interfaces</a:t>
            </a:r>
            <a:endParaRPr sz="2150">
              <a:solidFill>
                <a:schemeClr val="dk2"/>
              </a:solidFill>
            </a:endParaRPr>
          </a:p>
          <a:p>
            <a:pPr indent="-365125" lvl="0" marL="685800" rtl="0" algn="l">
              <a:lnSpc>
                <a:spcPct val="115000"/>
              </a:lnSpc>
              <a:spcBef>
                <a:spcPts val="0"/>
              </a:spcBef>
              <a:spcAft>
                <a:spcPts val="0"/>
              </a:spcAft>
              <a:buClr>
                <a:schemeClr val="dk2"/>
              </a:buClr>
              <a:buSzPts val="2150"/>
              <a:buChar char="●"/>
            </a:pPr>
            <a:r>
              <a:rPr lang="en" sz="2150">
                <a:solidFill>
                  <a:schemeClr val="dk2"/>
                </a:solidFill>
              </a:rPr>
              <a:t>financial time series</a:t>
            </a:r>
            <a:endParaRPr baseline="30000" sz="2500">
              <a:solidFill>
                <a:schemeClr val="dk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pic>
        <p:nvPicPr>
          <p:cNvPr id="338" name="Google Shape;338;p46"/>
          <p:cNvPicPr preferRelativeResize="0"/>
          <p:nvPr/>
        </p:nvPicPr>
        <p:blipFill>
          <a:blip r:embed="rId3">
            <a:alphaModFix/>
          </a:blip>
          <a:stretch>
            <a:fillRect/>
          </a:stretch>
        </p:blipFill>
        <p:spPr>
          <a:xfrm>
            <a:off x="0" y="0"/>
            <a:ext cx="9144000" cy="5143500"/>
          </a:xfrm>
          <a:prstGeom prst="rect">
            <a:avLst/>
          </a:prstGeom>
          <a:noFill/>
          <a:ln>
            <a:noFill/>
          </a:ln>
        </p:spPr>
      </p:pic>
      <p:sp>
        <p:nvSpPr>
          <p:cNvPr id="339" name="Google Shape;339;p46"/>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 Neural Network?</a:t>
            </a:r>
            <a:endParaRPr/>
          </a:p>
        </p:txBody>
      </p:sp>
      <p:sp>
        <p:nvSpPr>
          <p:cNvPr id="340" name="Google Shape;340;p46"/>
          <p:cNvSpPr txBox="1"/>
          <p:nvPr/>
        </p:nvSpPr>
        <p:spPr>
          <a:xfrm>
            <a:off x="0" y="1637425"/>
            <a:ext cx="3507300" cy="1175100"/>
          </a:xfrm>
          <a:prstGeom prst="rect">
            <a:avLst/>
          </a:prstGeom>
          <a:noFill/>
          <a:ln>
            <a:noFill/>
          </a:ln>
        </p:spPr>
        <p:txBody>
          <a:bodyPr anchorCtr="0" anchor="t" bIns="91425" lIns="91425" spcFirstLastPara="1" rIns="91425" wrap="square" tIns="91425">
            <a:spAutoFit/>
          </a:bodyPr>
          <a:lstStyle/>
          <a:p>
            <a:pPr indent="-352425" lvl="0" marL="685800" rtl="0" algn="l">
              <a:lnSpc>
                <a:spcPct val="115000"/>
              </a:lnSpc>
              <a:spcBef>
                <a:spcPts val="300"/>
              </a:spcBef>
              <a:spcAft>
                <a:spcPts val="0"/>
              </a:spcAft>
              <a:buClr>
                <a:schemeClr val="dk2"/>
              </a:buClr>
              <a:buSzPts val="1950"/>
              <a:buChar char="●"/>
            </a:pPr>
            <a:r>
              <a:rPr lang="en" sz="1950">
                <a:solidFill>
                  <a:schemeClr val="dk2"/>
                </a:solidFill>
                <a:highlight>
                  <a:srgbClr val="FFFFFF"/>
                </a:highlight>
              </a:rPr>
              <a:t>Neurons</a:t>
            </a:r>
            <a:endParaRPr baseline="30000" sz="2300">
              <a:solidFill>
                <a:schemeClr val="dk2"/>
              </a:solidFill>
              <a:highlight>
                <a:srgbClr val="FFFFFF"/>
              </a:highlight>
            </a:endParaRPr>
          </a:p>
          <a:p>
            <a:pPr indent="-352425" lvl="0" marL="685800" rtl="0" algn="l">
              <a:lnSpc>
                <a:spcPct val="115000"/>
              </a:lnSpc>
              <a:spcBef>
                <a:spcPts val="0"/>
              </a:spcBef>
              <a:spcAft>
                <a:spcPts val="0"/>
              </a:spcAft>
              <a:buClr>
                <a:schemeClr val="dk2"/>
              </a:buClr>
              <a:buSzPts val="1950"/>
              <a:buChar char="●"/>
            </a:pPr>
            <a:r>
              <a:rPr lang="en" sz="1950">
                <a:solidFill>
                  <a:schemeClr val="dk2"/>
                </a:solidFill>
                <a:highlight>
                  <a:srgbClr val="FFFFFF"/>
                </a:highlight>
              </a:rPr>
              <a:t>Synapses</a:t>
            </a:r>
            <a:endParaRPr baseline="30000" sz="2300">
              <a:solidFill>
                <a:schemeClr val="dk2"/>
              </a:solidFill>
              <a:highlight>
                <a:srgbClr val="FFFFFF"/>
              </a:highlight>
            </a:endParaRPr>
          </a:p>
          <a:p>
            <a:pPr indent="-352425" lvl="0" marL="685800" rtl="0" algn="l">
              <a:lnSpc>
                <a:spcPct val="115000"/>
              </a:lnSpc>
              <a:spcBef>
                <a:spcPts val="0"/>
              </a:spcBef>
              <a:spcAft>
                <a:spcPts val="0"/>
              </a:spcAft>
              <a:buClr>
                <a:schemeClr val="dk2"/>
              </a:buClr>
              <a:buSzPts val="1950"/>
              <a:buChar char="●"/>
            </a:pPr>
            <a:r>
              <a:rPr lang="en" sz="1950">
                <a:solidFill>
                  <a:schemeClr val="dk2"/>
                </a:solidFill>
                <a:highlight>
                  <a:srgbClr val="FFFFFF"/>
                </a:highlight>
              </a:rPr>
              <a:t>Activation Functions</a:t>
            </a:r>
            <a:endParaRPr baseline="30000" sz="2300">
              <a:solidFill>
                <a:schemeClr val="dk2"/>
              </a:solidFill>
              <a:highlight>
                <a:srgbClr val="FFFFFF"/>
              </a:highlight>
            </a:endParaRPr>
          </a:p>
        </p:txBody>
      </p:sp>
      <p:pic>
        <p:nvPicPr>
          <p:cNvPr id="341" name="Google Shape;341;p46"/>
          <p:cNvPicPr preferRelativeResize="0"/>
          <p:nvPr/>
        </p:nvPicPr>
        <p:blipFill>
          <a:blip r:embed="rId4">
            <a:alphaModFix/>
          </a:blip>
          <a:stretch>
            <a:fillRect/>
          </a:stretch>
        </p:blipFill>
        <p:spPr>
          <a:xfrm>
            <a:off x="4362450" y="1943100"/>
            <a:ext cx="4781550" cy="3200400"/>
          </a:xfrm>
          <a:prstGeom prst="rect">
            <a:avLst/>
          </a:prstGeom>
          <a:noFill/>
          <a:ln>
            <a:noFill/>
          </a:ln>
        </p:spPr>
      </p:pic>
      <p:pic>
        <p:nvPicPr>
          <p:cNvPr id="342" name="Google Shape;342;p46"/>
          <p:cNvPicPr preferRelativeResize="0"/>
          <p:nvPr/>
        </p:nvPicPr>
        <p:blipFill>
          <a:blip r:embed="rId5">
            <a:alphaModFix/>
          </a:blip>
          <a:stretch>
            <a:fillRect/>
          </a:stretch>
        </p:blipFill>
        <p:spPr>
          <a:xfrm>
            <a:off x="311700" y="2722900"/>
            <a:ext cx="3318476" cy="24206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pic>
        <p:nvPicPr>
          <p:cNvPr id="347" name="Google Shape;347;p47"/>
          <p:cNvPicPr preferRelativeResize="0"/>
          <p:nvPr/>
        </p:nvPicPr>
        <p:blipFill>
          <a:blip r:embed="rId3">
            <a:alphaModFix/>
          </a:blip>
          <a:stretch>
            <a:fillRect/>
          </a:stretch>
        </p:blipFill>
        <p:spPr>
          <a:xfrm>
            <a:off x="0" y="0"/>
            <a:ext cx="9144000" cy="5143500"/>
          </a:xfrm>
          <a:prstGeom prst="rect">
            <a:avLst/>
          </a:prstGeom>
          <a:noFill/>
          <a:ln>
            <a:noFill/>
          </a:ln>
        </p:spPr>
      </p:pic>
      <p:sp>
        <p:nvSpPr>
          <p:cNvPr id="348" name="Google Shape;348;p47"/>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CNN: Leafy Dataset</a:t>
            </a:r>
            <a:endParaRPr/>
          </a:p>
        </p:txBody>
      </p:sp>
      <p:pic>
        <p:nvPicPr>
          <p:cNvPr id="349" name="Google Shape;349;p47"/>
          <p:cNvPicPr preferRelativeResize="0"/>
          <p:nvPr/>
        </p:nvPicPr>
        <p:blipFill>
          <a:blip r:embed="rId4">
            <a:alphaModFix/>
          </a:blip>
          <a:stretch>
            <a:fillRect/>
          </a:stretch>
        </p:blipFill>
        <p:spPr>
          <a:xfrm>
            <a:off x="311699" y="1718659"/>
            <a:ext cx="2554250" cy="1706176"/>
          </a:xfrm>
          <a:prstGeom prst="rect">
            <a:avLst/>
          </a:prstGeom>
          <a:noFill/>
          <a:ln>
            <a:noFill/>
          </a:ln>
        </p:spPr>
      </p:pic>
      <p:pic>
        <p:nvPicPr>
          <p:cNvPr id="350" name="Google Shape;350;p47"/>
          <p:cNvPicPr preferRelativeResize="0"/>
          <p:nvPr/>
        </p:nvPicPr>
        <p:blipFill>
          <a:blip r:embed="rId5">
            <a:alphaModFix/>
          </a:blip>
          <a:stretch>
            <a:fillRect/>
          </a:stretch>
        </p:blipFill>
        <p:spPr>
          <a:xfrm>
            <a:off x="6278050" y="1718650"/>
            <a:ext cx="2554250" cy="1702411"/>
          </a:xfrm>
          <a:prstGeom prst="rect">
            <a:avLst/>
          </a:prstGeom>
          <a:noFill/>
          <a:ln>
            <a:noFill/>
          </a:ln>
        </p:spPr>
      </p:pic>
      <p:pic>
        <p:nvPicPr>
          <p:cNvPr id="351" name="Google Shape;351;p47"/>
          <p:cNvPicPr preferRelativeResize="0"/>
          <p:nvPr/>
        </p:nvPicPr>
        <p:blipFill>
          <a:blip r:embed="rId6">
            <a:alphaModFix/>
          </a:blip>
          <a:stretch>
            <a:fillRect/>
          </a:stretch>
        </p:blipFill>
        <p:spPr>
          <a:xfrm>
            <a:off x="3294875" y="2788150"/>
            <a:ext cx="2554250" cy="1706159"/>
          </a:xfrm>
          <a:prstGeom prst="rect">
            <a:avLst/>
          </a:prstGeom>
          <a:noFill/>
          <a:ln>
            <a:noFill/>
          </a:ln>
        </p:spPr>
      </p:pic>
      <p:sp>
        <p:nvSpPr>
          <p:cNvPr id="352" name="Google Shape;352;p47"/>
          <p:cNvSpPr txBox="1"/>
          <p:nvPr/>
        </p:nvSpPr>
        <p:spPr>
          <a:xfrm>
            <a:off x="1090825" y="3571075"/>
            <a:ext cx="996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Healthy</a:t>
            </a:r>
            <a:endParaRPr sz="1800">
              <a:solidFill>
                <a:schemeClr val="dk2"/>
              </a:solidFill>
            </a:endParaRPr>
          </a:p>
        </p:txBody>
      </p:sp>
      <p:sp>
        <p:nvSpPr>
          <p:cNvPr id="353" name="Google Shape;353;p47"/>
          <p:cNvSpPr txBox="1"/>
          <p:nvPr/>
        </p:nvSpPr>
        <p:spPr>
          <a:xfrm>
            <a:off x="4017450" y="2135675"/>
            <a:ext cx="1109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Powdery</a:t>
            </a:r>
            <a:endParaRPr sz="1800">
              <a:solidFill>
                <a:schemeClr val="dk2"/>
              </a:solidFill>
            </a:endParaRPr>
          </a:p>
        </p:txBody>
      </p:sp>
      <p:sp>
        <p:nvSpPr>
          <p:cNvPr id="354" name="Google Shape;354;p47"/>
          <p:cNvSpPr txBox="1"/>
          <p:nvPr/>
        </p:nvSpPr>
        <p:spPr>
          <a:xfrm>
            <a:off x="7136525" y="3679825"/>
            <a:ext cx="837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Rusty</a:t>
            </a:r>
            <a:endParaRPr sz="1800">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pic>
        <p:nvPicPr>
          <p:cNvPr id="359" name="Google Shape;359;p48"/>
          <p:cNvPicPr preferRelativeResize="0"/>
          <p:nvPr/>
        </p:nvPicPr>
        <p:blipFill>
          <a:blip r:embed="rId3">
            <a:alphaModFix/>
          </a:blip>
          <a:stretch>
            <a:fillRect/>
          </a:stretch>
        </p:blipFill>
        <p:spPr>
          <a:xfrm>
            <a:off x="0" y="0"/>
            <a:ext cx="9144000" cy="5143500"/>
          </a:xfrm>
          <a:prstGeom prst="rect">
            <a:avLst/>
          </a:prstGeom>
          <a:noFill/>
          <a:ln>
            <a:noFill/>
          </a:ln>
        </p:spPr>
      </p:pic>
      <p:sp>
        <p:nvSpPr>
          <p:cNvPr id="360" name="Google Shape;360;p48"/>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CNN: Max Pooling</a:t>
            </a:r>
            <a:endParaRPr/>
          </a:p>
        </p:txBody>
      </p:sp>
      <p:pic>
        <p:nvPicPr>
          <p:cNvPr id="361" name="Google Shape;361;p48"/>
          <p:cNvPicPr preferRelativeResize="0"/>
          <p:nvPr/>
        </p:nvPicPr>
        <p:blipFill>
          <a:blip r:embed="rId4">
            <a:alphaModFix/>
          </a:blip>
          <a:stretch>
            <a:fillRect/>
          </a:stretch>
        </p:blipFill>
        <p:spPr>
          <a:xfrm>
            <a:off x="0" y="1778503"/>
            <a:ext cx="9144000" cy="326289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id="366" name="Google Shape;366;p49"/>
          <p:cNvPicPr preferRelativeResize="0"/>
          <p:nvPr/>
        </p:nvPicPr>
        <p:blipFill>
          <a:blip r:embed="rId3">
            <a:alphaModFix/>
          </a:blip>
          <a:stretch>
            <a:fillRect/>
          </a:stretch>
        </p:blipFill>
        <p:spPr>
          <a:xfrm>
            <a:off x="0" y="0"/>
            <a:ext cx="9144000" cy="5143500"/>
          </a:xfrm>
          <a:prstGeom prst="rect">
            <a:avLst/>
          </a:prstGeom>
          <a:noFill/>
          <a:ln>
            <a:noFill/>
          </a:ln>
        </p:spPr>
      </p:pic>
      <p:sp>
        <p:nvSpPr>
          <p:cNvPr id="367" name="Google Shape;367;p49"/>
          <p:cNvSpPr txBox="1"/>
          <p:nvPr>
            <p:ph type="title"/>
          </p:nvPr>
        </p:nvSpPr>
        <p:spPr>
          <a:xfrm>
            <a:off x="3640800" y="1308925"/>
            <a:ext cx="1862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a:t>
            </a:r>
            <a:endParaRPr/>
          </a:p>
        </p:txBody>
      </p:sp>
      <p:pic>
        <p:nvPicPr>
          <p:cNvPr id="368" name="Google Shape;368;p49"/>
          <p:cNvPicPr preferRelativeResize="0"/>
          <p:nvPr/>
        </p:nvPicPr>
        <p:blipFill>
          <a:blip r:embed="rId4">
            <a:alphaModFix/>
          </a:blip>
          <a:stretch>
            <a:fillRect/>
          </a:stretch>
        </p:blipFill>
        <p:spPr>
          <a:xfrm>
            <a:off x="2452375" y="2170250"/>
            <a:ext cx="4239251" cy="2771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pic>
        <p:nvPicPr>
          <p:cNvPr id="77" name="Google Shape;77;p16"/>
          <p:cNvPicPr preferRelativeResize="0"/>
          <p:nvPr/>
        </p:nvPicPr>
        <p:blipFill>
          <a:blip r:embed="rId3">
            <a:alphaModFix/>
          </a:blip>
          <a:stretch>
            <a:fillRect/>
          </a:stretch>
        </p:blipFill>
        <p:spPr>
          <a:xfrm>
            <a:off x="0" y="0"/>
            <a:ext cx="9144000" cy="5143500"/>
          </a:xfrm>
          <a:prstGeom prst="rect">
            <a:avLst/>
          </a:prstGeom>
          <a:noFill/>
          <a:ln>
            <a:noFill/>
          </a:ln>
        </p:spPr>
      </p:pic>
      <p:sp>
        <p:nvSpPr>
          <p:cNvPr id="78" name="Google Shape;78;p16"/>
          <p:cNvSpPr txBox="1"/>
          <p:nvPr>
            <p:ph type="title"/>
          </p:nvPr>
        </p:nvSpPr>
        <p:spPr>
          <a:xfrm>
            <a:off x="311700" y="581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Calibri"/>
                <a:ea typeface="Calibri"/>
                <a:cs typeface="Calibri"/>
                <a:sym typeface="Calibri"/>
              </a:rPr>
              <a:t>Lossless vs Lossy Image Compression- Example</a:t>
            </a:r>
            <a:endParaRPr>
              <a:latin typeface="Calibri"/>
              <a:ea typeface="Calibri"/>
              <a:cs typeface="Calibri"/>
              <a:sym typeface="Calibri"/>
            </a:endParaRPr>
          </a:p>
        </p:txBody>
      </p:sp>
      <p:sp>
        <p:nvSpPr>
          <p:cNvPr id="79" name="Google Shape;79;p16"/>
          <p:cNvSpPr txBox="1"/>
          <p:nvPr>
            <p:ph idx="1" type="body"/>
          </p:nvPr>
        </p:nvSpPr>
        <p:spPr>
          <a:xfrm>
            <a:off x="211925" y="1478275"/>
            <a:ext cx="2491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Need a smaller file?</a:t>
            </a:r>
            <a:endParaRPr/>
          </a:p>
          <a:p>
            <a:pPr indent="-342900" lvl="0" marL="457200" rtl="0" algn="l">
              <a:spcBef>
                <a:spcPts val="1200"/>
              </a:spcBef>
              <a:spcAft>
                <a:spcPts val="0"/>
              </a:spcAft>
              <a:buSzPts val="1800"/>
              <a:buChar char="●"/>
            </a:pPr>
            <a:r>
              <a:rPr lang="en"/>
              <a:t>Original</a:t>
            </a:r>
            <a:endParaRPr/>
          </a:p>
          <a:p>
            <a:pPr indent="-317500" lvl="1" marL="914400" rtl="0" algn="l">
              <a:spcBef>
                <a:spcPts val="0"/>
              </a:spcBef>
              <a:spcAft>
                <a:spcPts val="0"/>
              </a:spcAft>
              <a:buSzPts val="1400"/>
              <a:buChar char="○"/>
            </a:pPr>
            <a:r>
              <a:rPr lang="en"/>
              <a:t>Large file</a:t>
            </a:r>
            <a:endParaRPr/>
          </a:p>
          <a:p>
            <a:pPr indent="-317500" lvl="1" marL="914400" rtl="0" algn="l">
              <a:spcBef>
                <a:spcPts val="0"/>
              </a:spcBef>
              <a:spcAft>
                <a:spcPts val="0"/>
              </a:spcAft>
              <a:buSzPts val="1400"/>
              <a:buChar char="○"/>
            </a:pPr>
            <a:r>
              <a:rPr lang="en"/>
              <a:t>Clear picture</a:t>
            </a:r>
            <a:endParaRPr/>
          </a:p>
          <a:p>
            <a:pPr indent="-342900" lvl="0" marL="457200" rtl="0" algn="l">
              <a:spcBef>
                <a:spcPts val="0"/>
              </a:spcBef>
              <a:spcAft>
                <a:spcPts val="0"/>
              </a:spcAft>
              <a:buSzPts val="1800"/>
              <a:buChar char="●"/>
            </a:pPr>
            <a:r>
              <a:rPr lang="en"/>
              <a:t>Lossless</a:t>
            </a:r>
            <a:endParaRPr/>
          </a:p>
          <a:p>
            <a:pPr indent="-317500" lvl="1" marL="914400" rtl="0" algn="l">
              <a:spcBef>
                <a:spcPts val="0"/>
              </a:spcBef>
              <a:spcAft>
                <a:spcPts val="0"/>
              </a:spcAft>
              <a:buSzPts val="1400"/>
              <a:buChar char="○"/>
            </a:pPr>
            <a:r>
              <a:rPr lang="en"/>
              <a:t>Medium file</a:t>
            </a:r>
            <a:endParaRPr/>
          </a:p>
          <a:p>
            <a:pPr indent="-317500" lvl="1" marL="914400" rtl="0" algn="l">
              <a:spcBef>
                <a:spcPts val="0"/>
              </a:spcBef>
              <a:spcAft>
                <a:spcPts val="0"/>
              </a:spcAft>
              <a:buSzPts val="1400"/>
              <a:buChar char="○"/>
            </a:pPr>
            <a:r>
              <a:rPr lang="en"/>
              <a:t>Mostly clear</a:t>
            </a:r>
            <a:endParaRPr/>
          </a:p>
          <a:p>
            <a:pPr indent="-342900" lvl="0" marL="457200" rtl="0" algn="l">
              <a:spcBef>
                <a:spcPts val="0"/>
              </a:spcBef>
              <a:spcAft>
                <a:spcPts val="0"/>
              </a:spcAft>
              <a:buSzPts val="1800"/>
              <a:buChar char="●"/>
            </a:pPr>
            <a:r>
              <a:rPr lang="en"/>
              <a:t>Lossy</a:t>
            </a:r>
            <a:endParaRPr/>
          </a:p>
          <a:p>
            <a:pPr indent="-317500" lvl="1" marL="914400" rtl="0" algn="l">
              <a:spcBef>
                <a:spcPts val="0"/>
              </a:spcBef>
              <a:spcAft>
                <a:spcPts val="0"/>
              </a:spcAft>
              <a:buSzPts val="1400"/>
              <a:buChar char="○"/>
            </a:pPr>
            <a:r>
              <a:rPr lang="en"/>
              <a:t>Small file</a:t>
            </a:r>
            <a:endParaRPr/>
          </a:p>
          <a:p>
            <a:pPr indent="-317500" lvl="1" marL="914400" rtl="0" algn="l">
              <a:spcBef>
                <a:spcPts val="0"/>
              </a:spcBef>
              <a:spcAft>
                <a:spcPts val="0"/>
              </a:spcAft>
              <a:buSzPts val="1400"/>
              <a:buChar char="○"/>
            </a:pPr>
            <a:r>
              <a:rPr lang="en"/>
              <a:t>Foggy image</a:t>
            </a:r>
            <a:endParaRPr/>
          </a:p>
        </p:txBody>
      </p:sp>
      <p:pic>
        <p:nvPicPr>
          <p:cNvPr id="80" name="Google Shape;80;p16"/>
          <p:cNvPicPr preferRelativeResize="0"/>
          <p:nvPr/>
        </p:nvPicPr>
        <p:blipFill rotWithShape="1">
          <a:blip r:embed="rId4">
            <a:alphaModFix/>
          </a:blip>
          <a:srcRect b="0" l="2607" r="3925" t="0"/>
          <a:stretch/>
        </p:blipFill>
        <p:spPr>
          <a:xfrm>
            <a:off x="2863300" y="1390350"/>
            <a:ext cx="5969002" cy="35922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17"/>
          <p:cNvPicPr preferRelativeResize="0"/>
          <p:nvPr/>
        </p:nvPicPr>
        <p:blipFill>
          <a:blip r:embed="rId3">
            <a:alphaModFix/>
          </a:blip>
          <a:stretch>
            <a:fillRect/>
          </a:stretch>
        </p:blipFill>
        <p:spPr>
          <a:xfrm>
            <a:off x="0" y="0"/>
            <a:ext cx="9144000" cy="5143500"/>
          </a:xfrm>
          <a:prstGeom prst="rect">
            <a:avLst/>
          </a:prstGeom>
          <a:noFill/>
          <a:ln>
            <a:noFill/>
          </a:ln>
        </p:spPr>
      </p:pic>
      <p:sp>
        <p:nvSpPr>
          <p:cNvPr id="86" name="Google Shape;86;p17"/>
          <p:cNvSpPr txBox="1"/>
          <p:nvPr>
            <p:ph type="title"/>
          </p:nvPr>
        </p:nvSpPr>
        <p:spPr>
          <a:xfrm>
            <a:off x="311700" y="5539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PCA Examples</a:t>
            </a:r>
            <a:endParaRPr/>
          </a:p>
        </p:txBody>
      </p:sp>
      <p:pic>
        <p:nvPicPr>
          <p:cNvPr id="87" name="Google Shape;87;p17"/>
          <p:cNvPicPr preferRelativeResize="0"/>
          <p:nvPr/>
        </p:nvPicPr>
        <p:blipFill rotWithShape="1">
          <a:blip r:embed="rId4">
            <a:alphaModFix/>
          </a:blip>
          <a:srcRect b="0" l="0" r="0" t="3044"/>
          <a:stretch/>
        </p:blipFill>
        <p:spPr>
          <a:xfrm>
            <a:off x="186100" y="1623775"/>
            <a:ext cx="4385900" cy="3075175"/>
          </a:xfrm>
          <a:prstGeom prst="rect">
            <a:avLst/>
          </a:prstGeom>
          <a:noFill/>
          <a:ln>
            <a:noFill/>
          </a:ln>
        </p:spPr>
      </p:pic>
      <p:pic>
        <p:nvPicPr>
          <p:cNvPr id="88" name="Google Shape;88;p17"/>
          <p:cNvPicPr preferRelativeResize="0"/>
          <p:nvPr/>
        </p:nvPicPr>
        <p:blipFill>
          <a:blip r:embed="rId5">
            <a:alphaModFix/>
          </a:blip>
          <a:stretch>
            <a:fillRect/>
          </a:stretch>
        </p:blipFill>
        <p:spPr>
          <a:xfrm>
            <a:off x="4564225" y="1527322"/>
            <a:ext cx="4385900" cy="3171628"/>
          </a:xfrm>
          <a:prstGeom prst="rect">
            <a:avLst/>
          </a:prstGeom>
          <a:noFill/>
          <a:ln>
            <a:noFill/>
          </a:ln>
        </p:spPr>
      </p:pic>
      <p:sp>
        <p:nvSpPr>
          <p:cNvPr id="89" name="Google Shape;89;p17"/>
          <p:cNvSpPr txBox="1"/>
          <p:nvPr/>
        </p:nvSpPr>
        <p:spPr>
          <a:xfrm>
            <a:off x="288050" y="4546550"/>
            <a:ext cx="4182000" cy="37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rPr>
              <a:t>Original File Size</a:t>
            </a:r>
            <a:endParaRPr sz="1800">
              <a:solidFill>
                <a:schemeClr val="dk2"/>
              </a:solidFill>
            </a:endParaRPr>
          </a:p>
        </p:txBody>
      </p:sp>
      <p:sp>
        <p:nvSpPr>
          <p:cNvPr id="90" name="Google Shape;90;p17"/>
          <p:cNvSpPr txBox="1"/>
          <p:nvPr/>
        </p:nvSpPr>
        <p:spPr>
          <a:xfrm>
            <a:off x="4666175" y="4546550"/>
            <a:ext cx="4182000" cy="37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rPr>
              <a:t>.09% of the File Size</a:t>
            </a:r>
            <a:endParaRPr sz="18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id="95" name="Google Shape;95;p18"/>
          <p:cNvPicPr preferRelativeResize="0"/>
          <p:nvPr/>
        </p:nvPicPr>
        <p:blipFill>
          <a:blip r:embed="rId3">
            <a:alphaModFix/>
          </a:blip>
          <a:stretch>
            <a:fillRect/>
          </a:stretch>
        </p:blipFill>
        <p:spPr>
          <a:xfrm>
            <a:off x="0" y="0"/>
            <a:ext cx="9144000" cy="5143500"/>
          </a:xfrm>
          <a:prstGeom prst="rect">
            <a:avLst/>
          </a:prstGeom>
          <a:noFill/>
          <a:ln>
            <a:noFill/>
          </a:ln>
        </p:spPr>
      </p:pic>
      <p:sp>
        <p:nvSpPr>
          <p:cNvPr id="96" name="Google Shape;96;p18"/>
          <p:cNvSpPr txBox="1"/>
          <p:nvPr>
            <p:ph type="title"/>
          </p:nvPr>
        </p:nvSpPr>
        <p:spPr>
          <a:xfrm>
            <a:off x="311700" y="5811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PCA Examples</a:t>
            </a:r>
            <a:endParaRPr/>
          </a:p>
        </p:txBody>
      </p:sp>
      <p:pic>
        <p:nvPicPr>
          <p:cNvPr id="97" name="Google Shape;97;p18"/>
          <p:cNvPicPr preferRelativeResize="0"/>
          <p:nvPr/>
        </p:nvPicPr>
        <p:blipFill>
          <a:blip r:embed="rId4">
            <a:alphaModFix/>
          </a:blip>
          <a:stretch>
            <a:fillRect/>
          </a:stretch>
        </p:blipFill>
        <p:spPr>
          <a:xfrm>
            <a:off x="205900" y="1538525"/>
            <a:ext cx="4366100" cy="3157300"/>
          </a:xfrm>
          <a:prstGeom prst="rect">
            <a:avLst/>
          </a:prstGeom>
          <a:noFill/>
          <a:ln>
            <a:noFill/>
          </a:ln>
        </p:spPr>
      </p:pic>
      <p:pic>
        <p:nvPicPr>
          <p:cNvPr id="98" name="Google Shape;98;p18"/>
          <p:cNvPicPr preferRelativeResize="0"/>
          <p:nvPr/>
        </p:nvPicPr>
        <p:blipFill>
          <a:blip r:embed="rId5">
            <a:alphaModFix/>
          </a:blip>
          <a:stretch>
            <a:fillRect/>
          </a:stretch>
        </p:blipFill>
        <p:spPr>
          <a:xfrm>
            <a:off x="4572000" y="1538525"/>
            <a:ext cx="4333499" cy="3133725"/>
          </a:xfrm>
          <a:prstGeom prst="rect">
            <a:avLst/>
          </a:prstGeom>
          <a:noFill/>
          <a:ln>
            <a:noFill/>
          </a:ln>
        </p:spPr>
      </p:pic>
      <p:sp>
        <p:nvSpPr>
          <p:cNvPr id="99" name="Google Shape;99;p18"/>
          <p:cNvSpPr txBox="1"/>
          <p:nvPr/>
        </p:nvSpPr>
        <p:spPr>
          <a:xfrm>
            <a:off x="288050" y="4546550"/>
            <a:ext cx="4182000" cy="37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rPr>
              <a:t>9.7% of the Image File</a:t>
            </a:r>
            <a:endParaRPr sz="1800">
              <a:solidFill>
                <a:schemeClr val="dk2"/>
              </a:solidFill>
            </a:endParaRPr>
          </a:p>
        </p:txBody>
      </p:sp>
      <p:sp>
        <p:nvSpPr>
          <p:cNvPr id="100" name="Google Shape;100;p18"/>
          <p:cNvSpPr txBox="1"/>
          <p:nvPr/>
        </p:nvSpPr>
        <p:spPr>
          <a:xfrm>
            <a:off x="4647750" y="4546550"/>
            <a:ext cx="4182000" cy="37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rPr>
              <a:t>48.7% of the</a:t>
            </a:r>
            <a:r>
              <a:rPr lang="en" sz="1800">
                <a:solidFill>
                  <a:schemeClr val="dk2"/>
                </a:solidFill>
              </a:rPr>
              <a:t> File Size</a:t>
            </a:r>
            <a:endParaRPr sz="18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19"/>
          <p:cNvPicPr preferRelativeResize="0"/>
          <p:nvPr/>
        </p:nvPicPr>
        <p:blipFill>
          <a:blip r:embed="rId3">
            <a:alphaModFix/>
          </a:blip>
          <a:stretch>
            <a:fillRect/>
          </a:stretch>
        </p:blipFill>
        <p:spPr>
          <a:xfrm>
            <a:off x="0" y="0"/>
            <a:ext cx="9144000" cy="5143500"/>
          </a:xfrm>
          <a:prstGeom prst="rect">
            <a:avLst/>
          </a:prstGeom>
          <a:noFill/>
          <a:ln>
            <a:noFill/>
          </a:ln>
        </p:spPr>
      </p:pic>
      <p:sp>
        <p:nvSpPr>
          <p:cNvPr id="106" name="Google Shape;106;p19"/>
          <p:cNvSpPr txBox="1"/>
          <p:nvPr/>
        </p:nvSpPr>
        <p:spPr>
          <a:xfrm>
            <a:off x="0" y="1292875"/>
            <a:ext cx="5422200" cy="3923100"/>
          </a:xfrm>
          <a:prstGeom prst="rect">
            <a:avLst/>
          </a:prstGeom>
          <a:noFill/>
          <a:ln>
            <a:noFill/>
          </a:ln>
        </p:spPr>
        <p:txBody>
          <a:bodyPr anchorCtr="0" anchor="t" bIns="91425" lIns="91425" spcFirstLastPara="1" rIns="91425" wrap="square" tIns="91425">
            <a:normAutofit lnSpcReduction="10000"/>
          </a:bodyPr>
          <a:lstStyle/>
          <a:p>
            <a:pPr indent="-342900" lvl="0" marL="457200" rtl="0" algn="l">
              <a:lnSpc>
                <a:spcPct val="115000"/>
              </a:lnSpc>
              <a:spcBef>
                <a:spcPts val="0"/>
              </a:spcBef>
              <a:spcAft>
                <a:spcPts val="0"/>
              </a:spcAft>
              <a:buClr>
                <a:schemeClr val="dk2"/>
              </a:buClr>
              <a:buSzPts val="1800"/>
              <a:buChar char="●"/>
            </a:pPr>
            <a:r>
              <a:rPr lang="en" sz="1800">
                <a:solidFill>
                  <a:schemeClr val="dk2"/>
                </a:solidFill>
              </a:rPr>
              <a:t>PNG</a:t>
            </a:r>
            <a:endParaRPr sz="1800">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Portable Netwo</a:t>
            </a:r>
            <a:r>
              <a:rPr lang="en">
                <a:solidFill>
                  <a:schemeClr val="dk2"/>
                </a:solidFill>
              </a:rPr>
              <a:t>r</a:t>
            </a:r>
            <a:r>
              <a:rPr lang="en">
                <a:solidFill>
                  <a:schemeClr val="dk2"/>
                </a:solidFill>
              </a:rPr>
              <a:t>k Graphics in 1996</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Uses lossless compression</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High Quality photos </a:t>
            </a:r>
            <a:endParaRPr>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BMP </a:t>
            </a:r>
            <a:endParaRPr sz="1800">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Bitmap</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Windows Environment</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Stores images independently of display platform</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Typically large file sizes</a:t>
            </a:r>
            <a:endParaRPr>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GIF</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Graphics Interchange Format</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256 color palette, can contain animations </a:t>
            </a:r>
            <a:endParaRPr>
              <a:solidFill>
                <a:schemeClr val="dk2"/>
              </a:solidFill>
            </a:endParaRPr>
          </a:p>
          <a:p>
            <a:pPr indent="-342900" lvl="0" marL="457200" rtl="0" algn="l">
              <a:lnSpc>
                <a:spcPct val="115000"/>
              </a:lnSpc>
              <a:spcBef>
                <a:spcPts val="0"/>
              </a:spcBef>
              <a:spcAft>
                <a:spcPts val="0"/>
              </a:spcAft>
              <a:buClr>
                <a:schemeClr val="dk2"/>
              </a:buClr>
              <a:buSzPts val="1800"/>
              <a:buChar char="●"/>
            </a:pPr>
            <a:r>
              <a:rPr lang="en">
                <a:solidFill>
                  <a:schemeClr val="dk2"/>
                </a:solidFill>
              </a:rPr>
              <a:t>TIFF</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Tagged Image File Format</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Advanced photography </a:t>
            </a:r>
            <a:endParaRPr>
              <a:solidFill>
                <a:schemeClr val="dk2"/>
              </a:solidFill>
            </a:endParaRPr>
          </a:p>
        </p:txBody>
      </p:sp>
      <p:sp>
        <p:nvSpPr>
          <p:cNvPr id="107" name="Google Shape;107;p19"/>
          <p:cNvSpPr txBox="1"/>
          <p:nvPr>
            <p:ph type="title"/>
          </p:nvPr>
        </p:nvSpPr>
        <p:spPr>
          <a:xfrm>
            <a:off x="86575" y="56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Lossless Image </a:t>
            </a:r>
            <a:r>
              <a:rPr lang="en"/>
              <a:t>Formats</a:t>
            </a:r>
            <a:endParaRPr/>
          </a:p>
        </p:txBody>
      </p:sp>
      <p:pic>
        <p:nvPicPr>
          <p:cNvPr id="108" name="Google Shape;108;p19"/>
          <p:cNvPicPr preferRelativeResize="0"/>
          <p:nvPr/>
        </p:nvPicPr>
        <p:blipFill>
          <a:blip r:embed="rId4">
            <a:alphaModFix/>
          </a:blip>
          <a:stretch>
            <a:fillRect/>
          </a:stretch>
        </p:blipFill>
        <p:spPr>
          <a:xfrm>
            <a:off x="6044075" y="1381125"/>
            <a:ext cx="2827300" cy="2120475"/>
          </a:xfrm>
          <a:prstGeom prst="rect">
            <a:avLst/>
          </a:prstGeom>
          <a:noFill/>
          <a:ln>
            <a:noFill/>
          </a:ln>
        </p:spPr>
      </p:pic>
      <p:pic>
        <p:nvPicPr>
          <p:cNvPr id="109" name="Google Shape;109;p19"/>
          <p:cNvPicPr preferRelativeResize="0"/>
          <p:nvPr/>
        </p:nvPicPr>
        <p:blipFill>
          <a:blip r:embed="rId5">
            <a:alphaModFix/>
          </a:blip>
          <a:stretch>
            <a:fillRect/>
          </a:stretch>
        </p:blipFill>
        <p:spPr>
          <a:xfrm>
            <a:off x="6044075" y="3594725"/>
            <a:ext cx="2827300" cy="141363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0"/>
          <p:cNvPicPr preferRelativeResize="0"/>
          <p:nvPr/>
        </p:nvPicPr>
        <p:blipFill>
          <a:blip r:embed="rId3">
            <a:alphaModFix/>
          </a:blip>
          <a:stretch>
            <a:fillRect/>
          </a:stretch>
        </p:blipFill>
        <p:spPr>
          <a:xfrm>
            <a:off x="0" y="0"/>
            <a:ext cx="9144000" cy="5143500"/>
          </a:xfrm>
          <a:prstGeom prst="rect">
            <a:avLst/>
          </a:prstGeom>
          <a:noFill/>
          <a:ln>
            <a:noFill/>
          </a:ln>
        </p:spPr>
      </p:pic>
      <p:sp>
        <p:nvSpPr>
          <p:cNvPr id="115" name="Google Shape;115;p20"/>
          <p:cNvSpPr txBox="1"/>
          <p:nvPr/>
        </p:nvSpPr>
        <p:spPr>
          <a:xfrm>
            <a:off x="0" y="1292875"/>
            <a:ext cx="4642800" cy="39231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chemeClr val="dk2"/>
              </a:buClr>
              <a:buSzPts val="1800"/>
              <a:buChar char="●"/>
            </a:pPr>
            <a:r>
              <a:rPr lang="en" sz="1800">
                <a:solidFill>
                  <a:schemeClr val="dk2"/>
                </a:solidFill>
              </a:rPr>
              <a:t>JPEG</a:t>
            </a:r>
            <a:endParaRPr sz="1800">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Joint Photographic Experts Group in 1992</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Lossy compression in data images</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Reduce size so it is easier to store (high compression rates)</a:t>
            </a:r>
            <a:endParaRPr>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Webp (support both)</a:t>
            </a:r>
            <a:endParaRPr sz="1800">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Smaller than JPEG with comparable quality</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Developed by Google</a:t>
            </a:r>
            <a:endParaRPr>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HEIF (support both)</a:t>
            </a:r>
            <a:endParaRPr sz="1800">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High Efficiency Image Format</a:t>
            </a:r>
            <a:endParaRPr>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Better compression than JPEG with less degradation in quality</a:t>
            </a:r>
            <a:endParaRPr>
              <a:solidFill>
                <a:schemeClr val="dk2"/>
              </a:solidFill>
            </a:endParaRPr>
          </a:p>
          <a:p>
            <a:pPr indent="-342900" lvl="0" marL="457200" rtl="0" algn="l">
              <a:lnSpc>
                <a:spcPct val="115000"/>
              </a:lnSpc>
              <a:spcBef>
                <a:spcPts val="0"/>
              </a:spcBef>
              <a:spcAft>
                <a:spcPts val="0"/>
              </a:spcAft>
              <a:buClr>
                <a:schemeClr val="dk2"/>
              </a:buClr>
              <a:buSzPts val="1800"/>
              <a:buChar char="●"/>
            </a:pPr>
            <a:r>
              <a:rPr lang="en">
                <a:solidFill>
                  <a:schemeClr val="dk2"/>
                </a:solidFill>
              </a:rPr>
              <a:t>How do we store these data file formats? (read it → map to data structure)</a:t>
            </a:r>
            <a:endParaRPr>
              <a:solidFill>
                <a:schemeClr val="dk2"/>
              </a:solidFill>
            </a:endParaRPr>
          </a:p>
        </p:txBody>
      </p:sp>
      <p:sp>
        <p:nvSpPr>
          <p:cNvPr id="116" name="Google Shape;116;p20"/>
          <p:cNvSpPr txBox="1"/>
          <p:nvPr>
            <p:ph type="title"/>
          </p:nvPr>
        </p:nvSpPr>
        <p:spPr>
          <a:xfrm>
            <a:off x="86575" y="56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Lossy </a:t>
            </a:r>
            <a:r>
              <a:rPr lang="en"/>
              <a:t>Formats </a:t>
            </a:r>
            <a:endParaRPr/>
          </a:p>
        </p:txBody>
      </p:sp>
      <p:pic>
        <p:nvPicPr>
          <p:cNvPr id="117" name="Google Shape;117;p20"/>
          <p:cNvPicPr preferRelativeResize="0"/>
          <p:nvPr/>
        </p:nvPicPr>
        <p:blipFill>
          <a:blip r:embed="rId4">
            <a:alphaModFix/>
          </a:blip>
          <a:stretch>
            <a:fillRect/>
          </a:stretch>
        </p:blipFill>
        <p:spPr>
          <a:xfrm>
            <a:off x="5058425" y="1725825"/>
            <a:ext cx="3744574" cy="2260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1"/>
          <p:cNvPicPr preferRelativeResize="0"/>
          <p:nvPr/>
        </p:nvPicPr>
        <p:blipFill>
          <a:blip r:embed="rId3">
            <a:alphaModFix/>
          </a:blip>
          <a:stretch>
            <a:fillRect/>
          </a:stretch>
        </p:blipFill>
        <p:spPr>
          <a:xfrm>
            <a:off x="0" y="0"/>
            <a:ext cx="9144000" cy="5143500"/>
          </a:xfrm>
          <a:prstGeom prst="rect">
            <a:avLst/>
          </a:prstGeom>
          <a:noFill/>
          <a:ln>
            <a:noFill/>
          </a:ln>
        </p:spPr>
      </p:pic>
      <p:sp>
        <p:nvSpPr>
          <p:cNvPr id="123" name="Google Shape;123;p21"/>
          <p:cNvSpPr txBox="1"/>
          <p:nvPr>
            <p:ph type="title"/>
          </p:nvPr>
        </p:nvSpPr>
        <p:spPr>
          <a:xfrm>
            <a:off x="86575" y="56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Curated Datasets</a:t>
            </a:r>
            <a:endParaRPr/>
          </a:p>
        </p:txBody>
      </p:sp>
      <p:sp>
        <p:nvSpPr>
          <p:cNvPr id="124" name="Google Shape;124;p21"/>
          <p:cNvSpPr txBox="1"/>
          <p:nvPr/>
        </p:nvSpPr>
        <p:spPr>
          <a:xfrm>
            <a:off x="311700" y="1242775"/>
            <a:ext cx="8520600" cy="37707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Char char="●"/>
            </a:pPr>
            <a:r>
              <a:rPr lang="en" sz="1800">
                <a:solidFill>
                  <a:schemeClr val="dk2"/>
                </a:solidFill>
              </a:rPr>
              <a:t>Already talked about:</a:t>
            </a:r>
            <a:endParaRPr sz="1800">
              <a:solidFill>
                <a:schemeClr val="dk2"/>
              </a:solidFill>
            </a:endParaRPr>
          </a:p>
          <a:p>
            <a:pPr indent="-342900" lvl="1" marL="914400" rtl="0" algn="l">
              <a:spcBef>
                <a:spcPts val="0"/>
              </a:spcBef>
              <a:spcAft>
                <a:spcPts val="0"/>
              </a:spcAft>
              <a:buClr>
                <a:schemeClr val="dk2"/>
              </a:buClr>
              <a:buSzPts val="1800"/>
              <a:buChar char="○"/>
            </a:pPr>
            <a:r>
              <a:rPr lang="en" sz="1800">
                <a:solidFill>
                  <a:schemeClr val="dk2"/>
                </a:solidFill>
              </a:rPr>
              <a:t>MNIST (Modified National Institute of Standards and Technology) database</a:t>
            </a:r>
            <a:endParaRPr sz="1800">
              <a:solidFill>
                <a:schemeClr val="dk2"/>
              </a:solidFill>
            </a:endParaRPr>
          </a:p>
          <a:p>
            <a:pPr indent="-342900" lvl="1" marL="914400" rtl="0" algn="l">
              <a:spcBef>
                <a:spcPts val="0"/>
              </a:spcBef>
              <a:spcAft>
                <a:spcPts val="0"/>
              </a:spcAft>
              <a:buClr>
                <a:schemeClr val="dk2"/>
              </a:buClr>
              <a:buSzPts val="1800"/>
              <a:buChar char="○"/>
            </a:pPr>
            <a:r>
              <a:rPr lang="en" sz="1800">
                <a:solidFill>
                  <a:schemeClr val="dk2"/>
                </a:solidFill>
              </a:rPr>
              <a:t>Microsoft Common Objects in Context (COCO) dataset:</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Spacenet! </a:t>
            </a:r>
            <a:endParaRPr sz="1800">
              <a:solidFill>
                <a:schemeClr val="dk2"/>
              </a:solidFill>
            </a:endParaRPr>
          </a:p>
          <a:p>
            <a:pPr indent="-342900" lvl="1" marL="914400" rtl="0" algn="l">
              <a:spcBef>
                <a:spcPts val="0"/>
              </a:spcBef>
              <a:spcAft>
                <a:spcPts val="0"/>
              </a:spcAft>
              <a:buClr>
                <a:schemeClr val="dk2"/>
              </a:buClr>
              <a:buSzPts val="1800"/>
              <a:buChar char="○"/>
            </a:pPr>
            <a:r>
              <a:rPr lang="en" sz="1800">
                <a:solidFill>
                  <a:schemeClr val="dk2"/>
                </a:solidFill>
              </a:rPr>
              <a:t>Amazon Web Services (AWS)</a:t>
            </a:r>
            <a:endParaRPr sz="1800">
              <a:solidFill>
                <a:schemeClr val="dk2"/>
              </a:solidFill>
            </a:endParaRPr>
          </a:p>
          <a:p>
            <a:pPr indent="-342900" lvl="1" marL="914400" rtl="0" algn="l">
              <a:spcBef>
                <a:spcPts val="0"/>
              </a:spcBef>
              <a:spcAft>
                <a:spcPts val="0"/>
              </a:spcAft>
              <a:buClr>
                <a:schemeClr val="dk2"/>
              </a:buClr>
              <a:buSzPts val="1800"/>
              <a:buChar char="○"/>
            </a:pPr>
            <a:r>
              <a:rPr lang="en" sz="1800">
                <a:solidFill>
                  <a:schemeClr val="dk2"/>
                </a:solidFill>
              </a:rPr>
              <a:t>~67,000 square km of very high-resolution imagery</a:t>
            </a:r>
            <a:endParaRPr sz="1800">
              <a:solidFill>
                <a:schemeClr val="dk2"/>
              </a:solidFill>
            </a:endParaRPr>
          </a:p>
          <a:p>
            <a:pPr indent="-342900" lvl="1" marL="914400" rtl="0" algn="l">
              <a:spcBef>
                <a:spcPts val="0"/>
              </a:spcBef>
              <a:spcAft>
                <a:spcPts val="0"/>
              </a:spcAft>
              <a:buClr>
                <a:schemeClr val="dk2"/>
              </a:buClr>
              <a:buSzPts val="1800"/>
              <a:buChar char="○"/>
            </a:pPr>
            <a:r>
              <a:rPr lang="en" sz="1800">
                <a:solidFill>
                  <a:schemeClr val="dk2"/>
                </a:solidFill>
              </a:rPr>
              <a:t>&gt;11M building footprints</a:t>
            </a:r>
            <a:endParaRPr sz="1800">
              <a:solidFill>
                <a:schemeClr val="dk2"/>
              </a:solidFill>
            </a:endParaRPr>
          </a:p>
          <a:p>
            <a:pPr indent="-342900" lvl="1" marL="914400" rtl="0" algn="l">
              <a:spcBef>
                <a:spcPts val="0"/>
              </a:spcBef>
              <a:spcAft>
                <a:spcPts val="0"/>
              </a:spcAft>
              <a:buClr>
                <a:schemeClr val="dk2"/>
              </a:buClr>
              <a:buSzPts val="1800"/>
              <a:buChar char="○"/>
            </a:pPr>
            <a:r>
              <a:rPr lang="en" sz="1800">
                <a:solidFill>
                  <a:schemeClr val="dk2"/>
                </a:solidFill>
              </a:rPr>
              <a:t>~20,000 km of road labels </a:t>
            </a:r>
            <a:endParaRPr sz="1800">
              <a:solidFill>
                <a:schemeClr val="dk2"/>
              </a:solidFill>
            </a:endParaRPr>
          </a:p>
          <a:p>
            <a:pPr indent="-342900" lvl="1" marL="914400" rtl="0" algn="l">
              <a:spcBef>
                <a:spcPts val="0"/>
              </a:spcBef>
              <a:spcAft>
                <a:spcPts val="0"/>
              </a:spcAft>
              <a:buClr>
                <a:schemeClr val="dk2"/>
              </a:buClr>
              <a:buSzPts val="1800"/>
              <a:buChar char="○"/>
            </a:pPr>
            <a:r>
              <a:rPr lang="en" sz="1800">
                <a:solidFill>
                  <a:schemeClr val="dk2"/>
                </a:solidFill>
              </a:rPr>
              <a:t>Ensure that there is adequate open source data available for geospatial machine learning research</a:t>
            </a:r>
            <a:endParaRPr sz="18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